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Masters/slideMaster1.xml" ContentType="application/vnd.openxmlformats-officedocument.presentationml.slideMaster+xml"/>
  <Override PartName="/ppt/notesSlides/notesSlide56.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4.xml" ContentType="application/vnd.openxmlformats-officedocument.presentationml.notesSlide+xml"/>
  <Override PartName="/ppt/notesSlides/notesSlide1.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49.xml" ContentType="application/vnd.openxmlformats-officedocument.presentationml.notesSlide+xml"/>
  <Override PartName="/ppt/notesSlides/notesSlide36.xml" ContentType="application/vnd.openxmlformats-officedocument.presentationml.notesSlide+xml"/>
  <Override PartName="/ppt/slideLayouts/slideLayout6.xml" ContentType="application/vnd.openxmlformats-officedocument.presentationml.slideLayout+xml"/>
  <Override PartName="/ppt/notesSlides/notesSlide51.xml" ContentType="application/vnd.openxmlformats-officedocument.presentationml.notesSlide+xml"/>
  <Override PartName="/ppt/notesSlides/notesSlide42.xml" ContentType="application/vnd.openxmlformats-officedocument.presentationml.notesSlide+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slideLayouts/slideLayout4.xml" ContentType="application/vnd.openxmlformats-officedocument.presentationml.slideLayout+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notesSlides/notesSlide50.xml" ContentType="application/vnd.openxmlformats-officedocument.presentationml.notesSlide+xml"/>
  <Override PartName="/ppt/notesSlides/notesSlide52.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39.xml" ContentType="application/vnd.openxmlformats-officedocument.presentationml.notesSlide+xml"/>
  <Override PartName="/ppt/slideLayouts/slideLayout13.xml" ContentType="application/vnd.openxmlformats-officedocument.presentationml.slideLayout+xml"/>
  <Override PartName="/ppt/notesSlides/notesSlide38.xml" ContentType="application/vnd.openxmlformats-officedocument.presentationml.notesSlide+xml"/>
  <Override PartName="/ppt/notesSlides/notesSlide55.xml" ContentType="application/vnd.openxmlformats-officedocument.presentationml.notesSlide+xml"/>
  <Override PartName="/ppt/notesSlides/notesSlide37.xml" ContentType="application/vnd.openxmlformats-officedocument.presentationml.notesSlide+xml"/>
  <Override PartName="/ppt/slideLayouts/slideLayout12.xml" ContentType="application/vnd.openxmlformats-officedocument.presentationml.slideLayout+xml"/>
  <Override PartName="/ppt/notesSlides/notesSlide54.xml" ContentType="application/vnd.openxmlformats-officedocument.presentationml.notesSlide+xml"/>
  <Override PartName="/ppt/slideLayouts/slideLayout11.xml" ContentType="application/vnd.openxmlformats-officedocument.presentationml.slideLayout+xml"/>
  <Override PartName="/ppt/notesSlides/notesSlide41.xml" ContentType="application/vnd.openxmlformats-officedocument.presentationml.notesSlide+xml"/>
  <Override PartName="/ppt/slideLayouts/slideLayout1.xml" ContentType="application/vnd.openxmlformats-officedocument.presentationml.slideLayout+xml"/>
  <Override PartName="/ppt/notesSlides/notesSlide53.xml" ContentType="application/vnd.openxmlformats-officedocument.presentationml.notesSlide+xml"/>
  <Override PartName="/ppt/notesSlides/notesSlide40.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50738" autoAdjust="0"/>
  </p:normalViewPr>
  <p:slideViewPr>
    <p:cSldViewPr>
      <p:cViewPr>
        <p:scale>
          <a:sx n="66" d="100"/>
          <a:sy n="66" d="100"/>
        </p:scale>
        <p:origin x="150" y="-2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B4422-3DC8-45BE-B0A0-D87D16501A8D}" type="datetimeFigureOut">
              <a:rPr lang="en-US" smtClean="0"/>
              <a:pPr/>
              <a:t>5/15/2018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9B941C-C958-4D16-B65B-3FFA13E93F71}" type="slidenum">
              <a:rPr lang="en-US" smtClean="0"/>
              <a:pPr/>
              <a:t>‹#›</a:t>
            </a:fld>
            <a:endParaRPr lang="en-US" dirty="0"/>
          </a:p>
        </p:txBody>
      </p:sp>
    </p:spTree>
    <p:extLst>
      <p:ext uri="{BB962C8B-B14F-4D97-AF65-F5344CB8AC3E}">
        <p14:creationId xmlns:p14="http://schemas.microsoft.com/office/powerpoint/2010/main" val="330631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virtual-network/virtual-networks-overview"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azure.microsoft.com/pricing/details/sql-databas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1143000" y="685800"/>
            <a:ext cx="4572000" cy="3429000"/>
          </a:xfrm>
        </p:spPr>
      </p:sp>
      <p:sp>
        <p:nvSpPr>
          <p:cNvPr id="3" name="Symbol zastępczy notatek 2"/>
          <p:cNvSpPr>
            <a:spLocks noGrp="1"/>
          </p:cNvSpPr>
          <p:nvPr>
            <p:ph type="body" idx="1"/>
          </p:nvPr>
        </p:nvSpPr>
        <p:spPr/>
        <p:txBody>
          <a:bodyPr/>
          <a:lstStyle/>
          <a:p>
            <a:r>
              <a:rPr lang="en-GB" sz="1200" dirty="0"/>
              <a:t>Good Afternoon.</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Welcome to this presentation which is entitled “</a:t>
            </a:r>
            <a:r>
              <a:rPr lang="en-US" sz="1200" dirty="0"/>
              <a:t>Microsoft Azure for the DBA</a:t>
            </a:r>
            <a:r>
              <a:rPr lang="en-GB" sz="1200" dirty="0"/>
              <a:t>” </a:t>
            </a:r>
          </a:p>
          <a:p>
            <a:r>
              <a:rPr lang="en-GB" sz="1200" dirty="0"/>
              <a:t>so if you are expecting to hear something else you are in the wrong room.</a:t>
            </a:r>
          </a:p>
          <a:p>
            <a:endParaRPr lang="en-GB" sz="1200" dirty="0"/>
          </a:p>
          <a:p>
            <a:endParaRPr lang="pl-PL" dirty="0"/>
          </a:p>
        </p:txBody>
      </p:sp>
      <p:sp>
        <p:nvSpPr>
          <p:cNvPr id="4" name="Symbol zastępczy numeru slajdu 3"/>
          <p:cNvSpPr>
            <a:spLocks noGrp="1"/>
          </p:cNvSpPr>
          <p:nvPr>
            <p:ph type="sldNum" sz="quarter" idx="10"/>
          </p:nvPr>
        </p:nvSpPr>
        <p:spPr/>
        <p:txBody>
          <a:bodyPr/>
          <a:lstStyle/>
          <a:p>
            <a:fld id="{CE9B941C-C958-4D16-B65B-3FFA13E93F71}" type="slidenum">
              <a:rPr lang="en-US" smtClean="0"/>
              <a:pPr/>
              <a:t>1</a:t>
            </a:fld>
            <a:endParaRPr lang="en-US" dirty="0"/>
          </a:p>
        </p:txBody>
      </p:sp>
    </p:spTree>
    <p:extLst>
      <p:ext uri="{BB962C8B-B14F-4D97-AF65-F5344CB8AC3E}">
        <p14:creationId xmlns:p14="http://schemas.microsoft.com/office/powerpoint/2010/main" val="135302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Windows Azure</a:t>
            </a:r>
            <a:r>
              <a:rPr lang="en-GB" b="1" baseline="0" dirty="0"/>
              <a:t> Management Portal</a:t>
            </a:r>
            <a:endParaRPr lang="en-GB" b="1" dirty="0"/>
          </a:p>
          <a:p>
            <a:endParaRPr lang="en-GB" dirty="0"/>
          </a:p>
          <a:p>
            <a:r>
              <a:rPr lang="en-GB" dirty="0"/>
              <a:t>The management portal is where you manage and create the different</a:t>
            </a:r>
            <a:r>
              <a:rPr lang="en-GB" baseline="0" dirty="0"/>
              <a:t> Azure services </a:t>
            </a:r>
          </a:p>
          <a:p>
            <a:endParaRPr lang="en-GB" baseline="0" dirty="0"/>
          </a:p>
          <a:p>
            <a:r>
              <a:rPr lang="en-GB" sz="1200" kern="1200" dirty="0">
                <a:solidFill>
                  <a:schemeClr val="tx1"/>
                </a:solidFill>
                <a:effectLst/>
                <a:latin typeface="+mn-lt"/>
                <a:ea typeface="+mn-ea"/>
                <a:cs typeface="+mn-cs"/>
              </a:rPr>
              <a:t>The new portal, which went live in December 2015, uses a mixture of tiles and blades.it has improved since it first came out</a:t>
            </a:r>
          </a:p>
          <a:p>
            <a:endParaRPr lang="en-GB" sz="1200" kern="1200" dirty="0">
              <a:solidFill>
                <a:schemeClr val="tx1"/>
              </a:solidFill>
              <a:effectLst/>
              <a:latin typeface="+mn-lt"/>
              <a:ea typeface="+mn-ea"/>
              <a:cs typeface="+mn-cs"/>
            </a:endParaRPr>
          </a:p>
          <a:p>
            <a:endParaRPr lang="en-GB" sz="1200" kern="1200" baseline="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Click on Browse at the bottom of the left hand side to see a list of the different services available – web site, virtual machine, SQL database, storage and many others.</a:t>
            </a:r>
          </a:p>
          <a:p>
            <a:r>
              <a:rPr lang="en-GB" sz="1200" kern="1200" dirty="0">
                <a:solidFill>
                  <a:schemeClr val="tx1"/>
                </a:solidFill>
                <a:effectLst/>
                <a:latin typeface="+mn-lt"/>
                <a:ea typeface="+mn-ea"/>
                <a:cs typeface="+mn-cs"/>
              </a:rPr>
              <a:t>Click on  “All Resources” to see a list of services that have been previously created </a:t>
            </a:r>
          </a:p>
          <a:p>
            <a:endParaRPr lang="en-GB"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11</a:t>
            </a:fld>
            <a:endParaRPr lang="en-GB" dirty="0"/>
          </a:p>
        </p:txBody>
      </p:sp>
    </p:spTree>
    <p:extLst>
      <p:ext uri="{BB962C8B-B14F-4D97-AF65-F5344CB8AC3E}">
        <p14:creationId xmlns:p14="http://schemas.microsoft.com/office/powerpoint/2010/main" val="1486459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Azure</a:t>
            </a:r>
            <a:r>
              <a:rPr lang="en-GB" b="1" baseline="0" dirty="0"/>
              <a:t> SQL Database</a:t>
            </a:r>
            <a:endParaRPr lang="en-GB" b="1" dirty="0"/>
          </a:p>
          <a:p>
            <a:endParaRPr lang="en-GB" dirty="0"/>
          </a:p>
          <a:p>
            <a:r>
              <a:rPr lang="en-GB" dirty="0"/>
              <a:t>We are going to concentrate on SQL databases.</a:t>
            </a:r>
          </a:p>
          <a:p>
            <a:r>
              <a:rPr lang="en-GB" dirty="0"/>
              <a:t>Click on the SQL Databases on the left hand menu</a:t>
            </a:r>
          </a:p>
          <a:p>
            <a:r>
              <a:rPr lang="en-GB" dirty="0"/>
              <a:t>Here we can see the list of the SQL databases that I have previously created</a:t>
            </a:r>
          </a:p>
          <a:p>
            <a:endParaRPr lang="en-GB" dirty="0"/>
          </a:p>
          <a:p>
            <a:r>
              <a:rPr lang="en-GB" dirty="0"/>
              <a:t>Azure SQL Database is an example of Platform as a Service (PaaS)</a:t>
            </a:r>
          </a:p>
          <a:p>
            <a:r>
              <a:rPr lang="en-GB" dirty="0"/>
              <a:t>We don’t have to build a Windows server or install the</a:t>
            </a:r>
            <a:r>
              <a:rPr lang="en-GB" baseline="0" dirty="0"/>
              <a:t> SQL software or configure the SQL instance. </a:t>
            </a:r>
          </a:p>
          <a:p>
            <a:r>
              <a:rPr lang="en-GB" baseline="0" dirty="0"/>
              <a:t>We don’t have to worry about software upgrades or the disk configuration. </a:t>
            </a:r>
          </a:p>
          <a:p>
            <a:r>
              <a:rPr lang="en-GB" baseline="0" dirty="0"/>
              <a:t>Microsoft have done all of that for us</a:t>
            </a:r>
          </a:p>
          <a:p>
            <a:endParaRPr lang="en-GB" baseline="0" dirty="0"/>
          </a:p>
          <a:p>
            <a:r>
              <a:rPr lang="en-GB" baseline="0" dirty="0"/>
              <a:t>Azure SQL database simply provides us with a platform where we can place our data.</a:t>
            </a:r>
          </a:p>
          <a:p>
            <a:endParaRPr lang="en-GB" baseline="0" dirty="0"/>
          </a:p>
          <a:p>
            <a:r>
              <a:rPr lang="en-GB" baseline="0" dirty="0"/>
              <a:t>Once we have created a database we can connect to it from our pc using SQL Server Management Studio or connect our applications to the database by using </a:t>
            </a:r>
            <a:r>
              <a:rPr lang="en-US" baseline="0" dirty="0"/>
              <a:t>ADO, ODBC, PHP or JDBC</a:t>
            </a:r>
          </a:p>
          <a:p>
            <a:endParaRPr lang="en-US" baseline="0" dirty="0"/>
          </a:p>
          <a:p>
            <a:r>
              <a:rPr lang="en-US" baseline="0" dirty="0"/>
              <a:t>With Azure SQL database all we have to do is create the tables, views and procedures that go into the database. The management of the database is all taken care of for us.</a:t>
            </a:r>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12</a:t>
            </a:fld>
            <a:endParaRPr lang="en-GB" dirty="0"/>
          </a:p>
        </p:txBody>
      </p:sp>
    </p:spTree>
    <p:extLst>
      <p:ext uri="{BB962C8B-B14F-4D97-AF65-F5344CB8AC3E}">
        <p14:creationId xmlns:p14="http://schemas.microsoft.com/office/powerpoint/2010/main" val="854828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4350" y="569913"/>
            <a:ext cx="2641600" cy="1981200"/>
          </a:xfrm>
        </p:spPr>
      </p:sp>
      <p:sp>
        <p:nvSpPr>
          <p:cNvPr id="3" name="Notes Placeholder 2"/>
          <p:cNvSpPr>
            <a:spLocks noGrp="1"/>
          </p:cNvSpPr>
          <p:nvPr>
            <p:ph type="body" idx="1"/>
          </p:nvPr>
        </p:nvSpPr>
        <p:spPr>
          <a:xfrm>
            <a:off x="150472" y="2658660"/>
            <a:ext cx="6435523" cy="6211023"/>
          </a:xfrm>
        </p:spPr>
        <p:txBody>
          <a:bodyPr/>
          <a:lstStyle/>
          <a:p>
            <a:r>
              <a:rPr lang="en-GB" b="1" dirty="0"/>
              <a:t>Create an Azure SQL Database</a:t>
            </a:r>
          </a:p>
          <a:p>
            <a:endParaRPr lang="en-GB" b="1" dirty="0"/>
          </a:p>
          <a:p>
            <a:r>
              <a:rPr lang="en-GB" b="0" dirty="0"/>
              <a:t>So let’s create a SQL</a:t>
            </a:r>
            <a:r>
              <a:rPr lang="en-GB" b="0" baseline="0" dirty="0"/>
              <a:t> Azure database</a:t>
            </a:r>
          </a:p>
          <a:p>
            <a:endParaRPr lang="en-GB" b="0" baseline="0" dirty="0"/>
          </a:p>
          <a:p>
            <a:r>
              <a:rPr lang="en-GB" b="0" baseline="0" dirty="0"/>
              <a:t>There are a number of way to start the process</a:t>
            </a:r>
          </a:p>
          <a:p>
            <a:endParaRPr lang="en-GB" b="0" baseline="0" dirty="0"/>
          </a:p>
          <a:p>
            <a:r>
              <a:rPr lang="en-GB" b="0" baseline="0" dirty="0"/>
              <a:t>From the management console select </a:t>
            </a:r>
            <a:r>
              <a:rPr lang="en-GB" b="1" baseline="0" dirty="0"/>
              <a:t>+Create a Resource</a:t>
            </a:r>
          </a:p>
          <a:p>
            <a:endParaRPr lang="en-GB" b="1" baseline="0" dirty="0"/>
          </a:p>
          <a:p>
            <a:r>
              <a:rPr lang="en-GB" b="0" baseline="0" dirty="0"/>
              <a:t>Select SQL Database</a:t>
            </a:r>
          </a:p>
          <a:p>
            <a:endParaRPr lang="en-GB" b="0" baseline="0" dirty="0"/>
          </a:p>
          <a:p>
            <a:endParaRPr lang="en-GB" b="0" baseline="0" dirty="0"/>
          </a:p>
          <a:p>
            <a:endParaRPr lang="en-GB" b="1" dirty="0"/>
          </a:p>
          <a:p>
            <a:endParaRPr lang="en-GB" b="1" dirty="0"/>
          </a:p>
        </p:txBody>
      </p:sp>
      <p:sp>
        <p:nvSpPr>
          <p:cNvPr id="4" name="Slide Number Placeholder 3"/>
          <p:cNvSpPr>
            <a:spLocks noGrp="1"/>
          </p:cNvSpPr>
          <p:nvPr>
            <p:ph type="sldNum" sz="quarter" idx="10"/>
          </p:nvPr>
        </p:nvSpPr>
        <p:spPr/>
        <p:txBody>
          <a:bodyPr/>
          <a:lstStyle/>
          <a:p>
            <a:fld id="{DC95D82D-47D2-4BFF-B919-04BEF2605DD9}" type="slidenum">
              <a:rPr lang="en-GB" smtClean="0"/>
              <a:t>13</a:t>
            </a:fld>
            <a:endParaRPr lang="en-GB" dirty="0"/>
          </a:p>
        </p:txBody>
      </p:sp>
    </p:spTree>
    <p:extLst>
      <p:ext uri="{BB962C8B-B14F-4D97-AF65-F5344CB8AC3E}">
        <p14:creationId xmlns:p14="http://schemas.microsoft.com/office/powerpoint/2010/main" val="397867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can now complete the information required to create an Azure SQL database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must supply some information to create our database</a:t>
            </a:r>
          </a:p>
          <a:p>
            <a:pPr lvl="0"/>
            <a:r>
              <a:rPr lang="en-GB" sz="1200" b="1" kern="1200" dirty="0">
                <a:solidFill>
                  <a:schemeClr val="tx1"/>
                </a:solidFill>
                <a:effectLst/>
                <a:latin typeface="+mn-lt"/>
                <a:ea typeface="+mn-ea"/>
                <a:cs typeface="+mn-cs"/>
              </a:rPr>
              <a:t>A name</a:t>
            </a:r>
            <a:r>
              <a:rPr lang="en-GB" sz="1200" kern="1200" dirty="0">
                <a:solidFill>
                  <a:schemeClr val="tx1"/>
                </a:solidFill>
                <a:effectLst/>
                <a:latin typeface="+mn-lt"/>
                <a:ea typeface="+mn-ea"/>
                <a:cs typeface="+mn-cs"/>
              </a:rPr>
              <a:t>.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Azure will check that the name is valid. </a:t>
            </a:r>
          </a:p>
          <a:p>
            <a:pPr lvl="0"/>
            <a:r>
              <a:rPr lang="en-GB" sz="1200" b="1" kern="1200" dirty="0">
                <a:solidFill>
                  <a:schemeClr val="tx1"/>
                </a:solidFill>
                <a:effectLst/>
                <a:latin typeface="+mn-lt"/>
                <a:ea typeface="+mn-ea"/>
                <a:cs typeface="+mn-cs"/>
              </a:rPr>
              <a:t>A</a:t>
            </a:r>
            <a:r>
              <a:rPr lang="en-GB" sz="1200" b="1" kern="1200" baseline="0" dirty="0">
                <a:solidFill>
                  <a:schemeClr val="tx1"/>
                </a:solidFill>
                <a:effectLst/>
                <a:latin typeface="+mn-lt"/>
                <a:ea typeface="+mn-ea"/>
                <a:cs typeface="+mn-cs"/>
              </a:rPr>
              <a:t> Resource Group</a:t>
            </a:r>
          </a:p>
          <a:p>
            <a:pPr lvl="0"/>
            <a:r>
              <a:rPr lang="en-US" dirty="0"/>
              <a:t>A resource group is a logical container for grouping  related resources together. The resource group could include all of the resources for an application, or for billing purposes.</a:t>
            </a:r>
          </a:p>
          <a:p>
            <a:pPr lvl="0"/>
            <a:r>
              <a:rPr lang="en-GB" sz="1200" b="1" kern="1200" dirty="0">
                <a:solidFill>
                  <a:schemeClr val="tx1"/>
                </a:solidFill>
                <a:effectLst/>
                <a:latin typeface="+mn-lt"/>
                <a:ea typeface="+mn-ea"/>
                <a:cs typeface="+mn-cs"/>
              </a:rPr>
              <a:t>A Server</a:t>
            </a:r>
            <a:r>
              <a:rPr lang="en-GB" sz="1200" kern="1200" dirty="0">
                <a:solidFill>
                  <a:schemeClr val="tx1"/>
                </a:solidFill>
                <a:effectLst/>
                <a:latin typeface="+mn-lt"/>
                <a:ea typeface="+mn-ea"/>
                <a:cs typeface="+mn-cs"/>
              </a:rPr>
              <a:t> in the region we want the database to reside.</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An Azure SQL database must be placed on an Azure SQL server. This server is simply a container to place your databases. There is very little that can be configured for a server other than its name and its location and an sysadmin password.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Note. It is now possible to give an Azure SQL Server your own name, previously Azure assigned a unique random name to the SQL Server.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Importantly an Azure SQL server has a maximum amount of power available to it (45000 DTUs). We will discuss Power levels and DTUs later.</a:t>
            </a:r>
          </a:p>
          <a:p>
            <a:pPr lvl="0"/>
            <a:r>
              <a:rPr lang="en-GB" sz="1200" b="1" kern="1200" dirty="0">
                <a:solidFill>
                  <a:schemeClr val="tx1"/>
                </a:solidFill>
                <a:effectLst/>
                <a:latin typeface="+mn-lt"/>
                <a:ea typeface="+mn-ea"/>
                <a:cs typeface="+mn-cs"/>
              </a:rPr>
              <a:t>A template for the database.</a:t>
            </a:r>
            <a:r>
              <a:rPr lang="en-GB" sz="1200" kern="1200" dirty="0">
                <a:solidFill>
                  <a:schemeClr val="tx1"/>
                </a:solidFill>
                <a:effectLst/>
                <a:latin typeface="+mn-lt"/>
                <a:ea typeface="+mn-ea"/>
                <a:cs typeface="+mn-cs"/>
              </a:rPr>
              <a:t>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Choose either a blank database, the </a:t>
            </a:r>
            <a:r>
              <a:rPr lang="en-GB" sz="1200" kern="1200" dirty="0" err="1">
                <a:solidFill>
                  <a:schemeClr val="tx1"/>
                </a:solidFill>
                <a:effectLst/>
                <a:latin typeface="+mn-lt"/>
                <a:ea typeface="+mn-ea"/>
                <a:cs typeface="+mn-cs"/>
              </a:rPr>
              <a:t>AdventureWorks</a:t>
            </a:r>
            <a:r>
              <a:rPr lang="en-GB" sz="1200" kern="1200" dirty="0">
                <a:solidFill>
                  <a:schemeClr val="tx1"/>
                </a:solidFill>
                <a:effectLst/>
                <a:latin typeface="+mn-lt"/>
                <a:ea typeface="+mn-ea"/>
                <a:cs typeface="+mn-cs"/>
              </a:rPr>
              <a:t> sample database or the latest backup of one of your existing databases. You can even choose a backup from a deleted database.</a:t>
            </a:r>
          </a:p>
          <a:p>
            <a:pPr lvl="0"/>
            <a:r>
              <a:rPr lang="en-GB" sz="1200" b="1" kern="1200" dirty="0">
                <a:solidFill>
                  <a:schemeClr val="tx1"/>
                </a:solidFill>
                <a:effectLst/>
                <a:latin typeface="+mn-lt"/>
                <a:ea typeface="+mn-ea"/>
                <a:cs typeface="+mn-cs"/>
              </a:rPr>
              <a:t>A Power level for the database.</a:t>
            </a:r>
            <a:r>
              <a:rPr lang="en-GB" sz="1200" kern="1200" dirty="0">
                <a:solidFill>
                  <a:schemeClr val="tx1"/>
                </a:solidFill>
                <a:effectLst/>
                <a:latin typeface="+mn-lt"/>
                <a:ea typeface="+mn-ea"/>
                <a:cs typeface="+mn-cs"/>
              </a:rPr>
              <a:t>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In Azure SQL database, the power of the SQL database is measured in “Database Throughput Units” or DTUs. </a:t>
            </a: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pPr lvl="0"/>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14</a:t>
            </a:fld>
            <a:endParaRPr lang="en-GB" dirty="0"/>
          </a:p>
        </p:txBody>
      </p:sp>
    </p:spTree>
    <p:extLst>
      <p:ext uri="{BB962C8B-B14F-4D97-AF65-F5344CB8AC3E}">
        <p14:creationId xmlns:p14="http://schemas.microsoft.com/office/powerpoint/2010/main" val="924584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Power level selection</a:t>
            </a:r>
            <a:r>
              <a:rPr lang="en-GB" sz="1200" b="1" kern="1200" baseline="0" dirty="0">
                <a:solidFill>
                  <a:schemeClr val="tx1"/>
                </a:solidFill>
                <a:effectLst/>
                <a:latin typeface="+mn-lt"/>
                <a:ea typeface="+mn-ea"/>
                <a:cs typeface="+mn-cs"/>
              </a:rPr>
              <a:t> for a SQL Database</a:t>
            </a:r>
          </a:p>
          <a:p>
            <a:endParaRPr lang="en-GB" sz="1200" b="1"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Azure SQL, the power of the SQL database is measured in Database Transaction Units or DTUs.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three levels or tiers; Basic, Standard and Premium with several divisions in each tier.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Each offers more power than the previous and correspondingly costs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b="0" dirty="0"/>
              <a:t>Remember the power</a:t>
            </a:r>
            <a:r>
              <a:rPr lang="en-GB" b="0" baseline="0" dirty="0"/>
              <a:t> is set against each database NOT against the server. The server is just a container and has no attributes of its own</a:t>
            </a:r>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15</a:t>
            </a:fld>
            <a:endParaRPr lang="en-GB" dirty="0"/>
          </a:p>
        </p:txBody>
      </p:sp>
    </p:spTree>
    <p:extLst>
      <p:ext uri="{BB962C8B-B14F-4D97-AF65-F5344CB8AC3E}">
        <p14:creationId xmlns:p14="http://schemas.microsoft.com/office/powerpoint/2010/main" val="95234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r>
              <a:rPr lang="en-GB" dirty="0"/>
              <a:t> </a:t>
            </a:r>
            <a:r>
              <a:rPr lang="en-GB" b="1" dirty="0"/>
              <a:t>Connecting</a:t>
            </a:r>
            <a:r>
              <a:rPr lang="en-GB" b="1" baseline="0" dirty="0"/>
              <a:t> to a SQL Azure Database -Firewall Rules</a:t>
            </a:r>
          </a:p>
          <a:p>
            <a:endParaRPr lang="en-GB" dirty="0"/>
          </a:p>
          <a:p>
            <a:r>
              <a:rPr lang="en-GB" baseline="0" dirty="0"/>
              <a:t>By default, you cannot connect to a SQL database,</a:t>
            </a:r>
            <a:r>
              <a:rPr lang="en-GB" dirty="0"/>
              <a:t> both internally from other Azure services or externally from your office or home.</a:t>
            </a:r>
            <a:r>
              <a:rPr lang="en-GB" baseline="0" dirty="0"/>
              <a:t> </a:t>
            </a:r>
          </a:p>
          <a:p>
            <a:r>
              <a:rPr lang="en-GB" baseline="0" dirty="0"/>
              <a:t>You must give access to an IP address or address range that you want to have access to the database</a:t>
            </a:r>
          </a:p>
          <a:p>
            <a:endParaRPr lang="en-GB" dirty="0"/>
          </a:p>
          <a:p>
            <a:r>
              <a:rPr lang="en-GB" dirty="0"/>
              <a:t>You can use the Server portal to setup the firewall rules necessary to allow access.</a:t>
            </a:r>
          </a:p>
          <a:p>
            <a:endParaRPr lang="en-GB" dirty="0"/>
          </a:p>
          <a:p>
            <a:r>
              <a:rPr lang="en-GB" baseline="0" dirty="0"/>
              <a:t>If you have setup an alert to record failed login or blocked by firewall be aware that those metrics and alerts are made against a particular database. </a:t>
            </a:r>
          </a:p>
          <a:p>
            <a:r>
              <a:rPr lang="en-GB" baseline="0" dirty="0"/>
              <a:t>If you don’t specify a database in your connection string then the metric and alert won’t be picked up</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a:t>Setting the Default Database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Setting the default database can affect what the databases and security that is displayed in SSMS.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If you logging in as an admin and you enter a default database in SSMS then it will only connect to that database and not give you the security information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If you leave the default database empty then you will connect to master, see all the databases on the server and also the security information </a:t>
            </a:r>
          </a:p>
          <a:p>
            <a:endParaRPr lang="en-GB"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16</a:t>
            </a:fld>
            <a:endParaRPr lang="en-GB" dirty="0"/>
          </a:p>
        </p:txBody>
      </p:sp>
    </p:spTree>
    <p:extLst>
      <p:ext uri="{BB962C8B-B14F-4D97-AF65-F5344CB8AC3E}">
        <p14:creationId xmlns:p14="http://schemas.microsoft.com/office/powerpoint/2010/main" val="2740847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r>
              <a:rPr lang="en-GB" b="1" dirty="0"/>
              <a:t>Azure Connection Strings</a:t>
            </a:r>
          </a:p>
          <a:p>
            <a:endParaRPr lang="en-GB" b="1" dirty="0"/>
          </a:p>
          <a:p>
            <a:r>
              <a:rPr lang="en-GB" sz="1200" kern="1200" dirty="0">
                <a:solidFill>
                  <a:schemeClr val="tx1"/>
                </a:solidFill>
                <a:effectLst/>
                <a:latin typeface="+mn-lt"/>
                <a:ea typeface="+mn-ea"/>
                <a:cs typeface="+mn-cs"/>
              </a:rPr>
              <a:t>On your premises you connect to a SQL server usually just by typing the name of the Windows server. </a:t>
            </a:r>
          </a:p>
          <a:p>
            <a:r>
              <a:rPr lang="en-GB" sz="1200" kern="1200" dirty="0">
                <a:solidFill>
                  <a:schemeClr val="tx1"/>
                </a:solidFill>
                <a:effectLst/>
                <a:latin typeface="+mn-lt"/>
                <a:ea typeface="+mn-ea"/>
                <a:cs typeface="+mn-cs"/>
              </a:rPr>
              <a:t>Azure, being on the Internet, requires a slightly more complex address.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However Azure makes it simple. </a:t>
            </a:r>
          </a:p>
          <a:p>
            <a:r>
              <a:rPr lang="en-GB" sz="1200" kern="1200" dirty="0">
                <a:solidFill>
                  <a:schemeClr val="tx1"/>
                </a:solidFill>
                <a:effectLst/>
                <a:latin typeface="+mn-lt"/>
                <a:ea typeface="+mn-ea"/>
                <a:cs typeface="+mn-cs"/>
              </a:rPr>
              <a:t>From the main database screen click on “Show Database Connection String”. Here you will see connections strings for ADO, ODBC, PHP and JDBC.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SSMS you connect to the Azure SQL Server so you only require the first part of the ADO connection string &lt;</a:t>
            </a:r>
            <a:r>
              <a:rPr lang="en-GB" sz="1200" i="1" kern="1200" dirty="0" err="1">
                <a:solidFill>
                  <a:schemeClr val="tx1"/>
                </a:solidFill>
                <a:effectLst/>
                <a:latin typeface="+mn-lt"/>
                <a:ea typeface="+mn-ea"/>
                <a:cs typeface="+mn-cs"/>
              </a:rPr>
              <a:t>ServerName</a:t>
            </a:r>
            <a:r>
              <a:rPr lang="en-GB" sz="1200" i="1" kern="1200" dirty="0">
                <a:solidFill>
                  <a:schemeClr val="tx1"/>
                </a:solidFill>
                <a:effectLst/>
                <a:latin typeface="+mn-lt"/>
                <a:ea typeface="+mn-ea"/>
                <a:cs typeface="+mn-cs"/>
              </a:rPr>
              <a:t>&gt;.database.windows.net,1433</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can also be found on the Server screen.</a:t>
            </a:r>
          </a:p>
          <a:p>
            <a:endParaRPr lang="en-GB" b="1" dirty="0"/>
          </a:p>
        </p:txBody>
      </p:sp>
      <p:sp>
        <p:nvSpPr>
          <p:cNvPr id="4" name="Slide Number Placeholder 3"/>
          <p:cNvSpPr>
            <a:spLocks noGrp="1"/>
          </p:cNvSpPr>
          <p:nvPr>
            <p:ph type="sldNum" sz="quarter" idx="10"/>
          </p:nvPr>
        </p:nvSpPr>
        <p:spPr/>
        <p:txBody>
          <a:bodyPr/>
          <a:lstStyle/>
          <a:p>
            <a:fld id="{DC95D82D-47D2-4BFF-B919-04BEF2605DD9}" type="slidenum">
              <a:rPr lang="en-GB" smtClean="0"/>
              <a:t>17</a:t>
            </a:fld>
            <a:endParaRPr lang="en-GB" dirty="0"/>
          </a:p>
        </p:txBody>
      </p:sp>
    </p:spTree>
    <p:extLst>
      <p:ext uri="{BB962C8B-B14F-4D97-AF65-F5344CB8AC3E}">
        <p14:creationId xmlns:p14="http://schemas.microsoft.com/office/powerpoint/2010/main" val="2930418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0138" y="685800"/>
            <a:ext cx="2152650" cy="1614488"/>
          </a:xfrm>
        </p:spPr>
      </p:sp>
      <p:sp>
        <p:nvSpPr>
          <p:cNvPr id="3" name="Notes Placeholder 2"/>
          <p:cNvSpPr>
            <a:spLocks noGrp="1"/>
          </p:cNvSpPr>
          <p:nvPr>
            <p:ph type="body" idx="1"/>
          </p:nvPr>
        </p:nvSpPr>
        <p:spPr>
          <a:xfrm>
            <a:off x="150472" y="2494956"/>
            <a:ext cx="6435523" cy="5963244"/>
          </a:xfrm>
        </p:spPr>
        <p:txBody>
          <a:bodyPr/>
          <a:lstStyle/>
          <a:p>
            <a:r>
              <a:rPr lang="en-GB" b="1" dirty="0"/>
              <a:t>Using SSMS</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Azure SQL database is supported in SSMS 2012 and above</a:t>
            </a:r>
          </a:p>
          <a:p>
            <a:endParaRPr lang="en-GB" dirty="0"/>
          </a:p>
          <a:p>
            <a:r>
              <a:rPr lang="en-GB" dirty="0"/>
              <a:t>SSMS 2012 and 2014 RTM have limited</a:t>
            </a:r>
            <a:r>
              <a:rPr lang="en-GB" baseline="0" dirty="0"/>
              <a:t> functionality when connecting to a SQL Azure database</a:t>
            </a:r>
          </a:p>
          <a:p>
            <a:r>
              <a:rPr lang="en-GB" baseline="0" dirty="0"/>
              <a:t>If you are used to using Right Click to browse and edit you are out of luck</a:t>
            </a:r>
          </a:p>
          <a:p>
            <a:endParaRPr lang="en-GB" baseline="0" dirty="0"/>
          </a:p>
          <a:p>
            <a:r>
              <a:rPr lang="en-GB" baseline="0" dirty="0"/>
              <a:t>SSMS 2014 SP1 , 2016 and 2017 will give you much more functionality for SQL Azure</a:t>
            </a:r>
          </a:p>
          <a:p>
            <a:endParaRPr lang="en-GB" baseline="0" dirty="0"/>
          </a:p>
          <a:p>
            <a:endParaRPr lang="en-GB" baseline="0" dirty="0"/>
          </a:p>
          <a:p>
            <a:r>
              <a:rPr lang="en-GB" baseline="0" dirty="0"/>
              <a:t>Without 2014 SP1 and above if you are used to using Right Click to browse and edit you are out of luck</a:t>
            </a:r>
          </a:p>
          <a:p>
            <a:r>
              <a:rPr lang="en-GB" baseline="0" dirty="0"/>
              <a:t>You will need to learn to write code again I’m afraid</a:t>
            </a:r>
          </a:p>
          <a:p>
            <a:endParaRPr lang="en-GB" baseline="0" dirty="0"/>
          </a:p>
          <a:p>
            <a:r>
              <a:rPr lang="en-GB" baseline="0" dirty="0"/>
              <a:t>We can now connect to our Azure SQL Database</a:t>
            </a:r>
          </a:p>
          <a:p>
            <a:r>
              <a:rPr lang="en-GB" baseline="0" dirty="0"/>
              <a:t>In SQL Server Management Studio connect to our Azure Server using the syntax</a:t>
            </a:r>
          </a:p>
          <a:p>
            <a:r>
              <a:rPr lang="en-GB" dirty="0"/>
              <a:t>&lt;</a:t>
            </a:r>
            <a:r>
              <a:rPr lang="en-GB" dirty="0" err="1"/>
              <a:t>serverName</a:t>
            </a:r>
            <a:r>
              <a:rPr lang="en-GB" dirty="0"/>
              <a:t>&gt;.database.windows.net,1433</a:t>
            </a:r>
          </a:p>
          <a:p>
            <a:endParaRPr lang="en-GB" dirty="0"/>
          </a:p>
          <a:p>
            <a:r>
              <a:rPr lang="en-GB" dirty="0"/>
              <a:t>The first thing you will notice</a:t>
            </a:r>
            <a:r>
              <a:rPr lang="en-GB" baseline="0" dirty="0"/>
              <a:t> is that there are lot less options than you get in a traditional SQL Server. The most noticeable is there is no SQL Agent</a:t>
            </a:r>
          </a:p>
          <a:p>
            <a:endParaRPr lang="en-GB" baseline="0" dirty="0"/>
          </a:p>
          <a:p>
            <a:r>
              <a:rPr lang="en-GB" baseline="0" dirty="0"/>
              <a:t>Azure SQL database is an example of database as a service. All you get is a database where you can store your data. All the extras that are in a traditional SQL server are not part of that service</a:t>
            </a:r>
          </a:p>
          <a:p>
            <a:endParaRPr lang="en-GB" baseline="0" dirty="0"/>
          </a:p>
          <a:p>
            <a:r>
              <a:rPr lang="en-GB" baseline="0" dirty="0"/>
              <a:t>If you need to run scheduled jobs then Azure offers several different service that can do that.</a:t>
            </a:r>
            <a:endParaRPr lang="en-GB" dirty="0"/>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There is still no GUI for managing logins, even in SSMS 2017</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18</a:t>
            </a:fld>
            <a:endParaRPr lang="en-GB"/>
          </a:p>
        </p:txBody>
      </p:sp>
    </p:spTree>
    <p:extLst>
      <p:ext uri="{BB962C8B-B14F-4D97-AF65-F5344CB8AC3E}">
        <p14:creationId xmlns:p14="http://schemas.microsoft.com/office/powerpoint/2010/main" val="2377548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3300" y="685800"/>
            <a:ext cx="2260600" cy="1695450"/>
          </a:xfrm>
        </p:spPr>
      </p:sp>
      <p:sp>
        <p:nvSpPr>
          <p:cNvPr id="3" name="Notes Placeholder 2"/>
          <p:cNvSpPr>
            <a:spLocks noGrp="1"/>
          </p:cNvSpPr>
          <p:nvPr>
            <p:ph type="body" idx="1"/>
          </p:nvPr>
        </p:nvSpPr>
        <p:spPr>
          <a:xfrm>
            <a:off x="150472" y="2655183"/>
            <a:ext cx="6435523" cy="5803017"/>
          </a:xfrm>
        </p:spPr>
        <p:txBody>
          <a:bodyPr/>
          <a:lstStyle/>
          <a:p>
            <a:r>
              <a:rPr lang="en-GB" b="1" dirty="0"/>
              <a:t>Server Roles</a:t>
            </a:r>
          </a:p>
          <a:p>
            <a:endParaRPr lang="en-GB" b="0" dirty="0"/>
          </a:p>
          <a:p>
            <a:r>
              <a:rPr lang="en-GB" b="0" dirty="0"/>
              <a:t>Server level roles are not the same as those found in traditional SQL Server.</a:t>
            </a:r>
          </a:p>
          <a:p>
            <a:r>
              <a:rPr lang="en-GB" b="0" dirty="0"/>
              <a:t>In fact there are only three server level roles</a:t>
            </a:r>
          </a:p>
          <a:p>
            <a:endParaRPr lang="en-GB" dirty="0"/>
          </a:p>
          <a:p>
            <a:r>
              <a:rPr lang="en-GB" b="1" dirty="0">
                <a:effectLst/>
              </a:rPr>
              <a:t>Server-level Principal Account </a:t>
            </a:r>
          </a:p>
          <a:p>
            <a:r>
              <a:rPr lang="en-GB" b="0" dirty="0">
                <a:effectLst/>
              </a:rPr>
              <a:t>Equivalent to </a:t>
            </a:r>
            <a:r>
              <a:rPr lang="en-GB" b="0" dirty="0" err="1">
                <a:effectLst/>
              </a:rPr>
              <a:t>sa</a:t>
            </a:r>
            <a:r>
              <a:rPr lang="en-GB" b="0" dirty="0">
                <a:effectLst/>
              </a:rPr>
              <a:t>. Can’t be called </a:t>
            </a:r>
            <a:r>
              <a:rPr lang="en-GB" b="0" dirty="0" err="1">
                <a:effectLst/>
              </a:rPr>
              <a:t>sa</a:t>
            </a:r>
            <a:r>
              <a:rPr lang="en-GB" b="0" dirty="0">
                <a:effectLst/>
              </a:rPr>
              <a:t>.</a:t>
            </a:r>
            <a:r>
              <a:rPr lang="en-GB" b="0" baseline="0" dirty="0">
                <a:effectLst/>
              </a:rPr>
              <a:t> </a:t>
            </a:r>
            <a:r>
              <a:rPr lang="en-GB" b="0" dirty="0">
                <a:effectLst/>
              </a:rPr>
              <a:t>The account that is created when the server is first created. </a:t>
            </a:r>
          </a:p>
          <a:p>
            <a:endParaRPr lang="en-US" b="1" dirty="0">
              <a:effectLst/>
            </a:endParaRPr>
          </a:p>
          <a:p>
            <a:r>
              <a:rPr lang="en-US" b="1" dirty="0">
                <a:effectLst/>
              </a:rPr>
              <a:t>The </a:t>
            </a:r>
            <a:r>
              <a:rPr lang="en-US" b="1" dirty="0" err="1">
                <a:effectLst/>
              </a:rPr>
              <a:t>loginmanager</a:t>
            </a:r>
            <a:r>
              <a:rPr lang="en-US" b="1" dirty="0">
                <a:effectLst/>
              </a:rPr>
              <a:t> Role</a:t>
            </a:r>
          </a:p>
          <a:p>
            <a:r>
              <a:rPr lang="en-US" dirty="0">
                <a:effectLst/>
              </a:rPr>
              <a:t>Like the </a:t>
            </a:r>
            <a:r>
              <a:rPr lang="en-US" dirty="0" err="1">
                <a:effectLst/>
              </a:rPr>
              <a:t>securityadmin</a:t>
            </a:r>
            <a:r>
              <a:rPr lang="en-US" dirty="0">
                <a:effectLst/>
              </a:rPr>
              <a:t> fixed server role for an on-premises instance of SQL Server, the </a:t>
            </a:r>
            <a:r>
              <a:rPr lang="en-US" dirty="0" err="1">
                <a:effectLst/>
              </a:rPr>
              <a:t>loginmanager</a:t>
            </a:r>
            <a:r>
              <a:rPr lang="en-US" dirty="0">
                <a:effectLst/>
              </a:rPr>
              <a:t> database role in Microsoft Azure SQL Database is has permission to create logins. </a:t>
            </a:r>
          </a:p>
          <a:p>
            <a:r>
              <a:rPr lang="en-US" dirty="0">
                <a:effectLst/>
              </a:rPr>
              <a:t>Only the server-level principal login or members of the </a:t>
            </a:r>
            <a:r>
              <a:rPr lang="en-US" dirty="0" err="1">
                <a:effectLst/>
              </a:rPr>
              <a:t>loginmanager</a:t>
            </a:r>
            <a:r>
              <a:rPr lang="en-US" dirty="0">
                <a:effectLst/>
              </a:rPr>
              <a:t> database role can create new logins. </a:t>
            </a:r>
          </a:p>
          <a:p>
            <a:endParaRPr lang="en-US" dirty="0">
              <a:effectLst/>
            </a:endParaRPr>
          </a:p>
          <a:p>
            <a:r>
              <a:rPr lang="en-US" b="1" dirty="0">
                <a:effectLst/>
              </a:rPr>
              <a:t>The </a:t>
            </a:r>
            <a:r>
              <a:rPr lang="en-US" b="1" dirty="0" err="1">
                <a:effectLst/>
              </a:rPr>
              <a:t>dbmanager</a:t>
            </a:r>
            <a:r>
              <a:rPr lang="en-US" b="1" dirty="0">
                <a:effectLst/>
              </a:rPr>
              <a:t> Role</a:t>
            </a:r>
          </a:p>
          <a:p>
            <a:r>
              <a:rPr lang="en-US" dirty="0">
                <a:effectLst/>
              </a:rPr>
              <a:t>The Microsoft Azure SQL Database </a:t>
            </a:r>
            <a:r>
              <a:rPr lang="en-US" dirty="0" err="1">
                <a:effectLst/>
              </a:rPr>
              <a:t>dbmanager</a:t>
            </a:r>
            <a:r>
              <a:rPr lang="en-US" dirty="0">
                <a:effectLst/>
              </a:rPr>
              <a:t> database role is similar to the </a:t>
            </a:r>
            <a:r>
              <a:rPr lang="en-US" dirty="0" err="1">
                <a:effectLst/>
              </a:rPr>
              <a:t>dbcreator</a:t>
            </a:r>
            <a:r>
              <a:rPr lang="en-US" dirty="0">
                <a:effectLst/>
              </a:rPr>
              <a:t> fixed server role for an on-premises instance of SQL Server. </a:t>
            </a:r>
          </a:p>
          <a:p>
            <a:r>
              <a:rPr lang="en-US" dirty="0">
                <a:effectLst/>
              </a:rPr>
              <a:t>Only the server-level principal login or members of the </a:t>
            </a:r>
            <a:r>
              <a:rPr lang="en-US" dirty="0" err="1">
                <a:effectLst/>
              </a:rPr>
              <a:t>dbmanager</a:t>
            </a:r>
            <a:r>
              <a:rPr lang="en-US" dirty="0">
                <a:effectLst/>
              </a:rPr>
              <a:t> database role can create databases. </a:t>
            </a:r>
          </a:p>
          <a:p>
            <a:endParaRPr lang="en-US" dirty="0">
              <a:effectLst/>
            </a:endParaRPr>
          </a:p>
        </p:txBody>
      </p:sp>
      <p:sp>
        <p:nvSpPr>
          <p:cNvPr id="4" name="Slide Number Placeholder 3"/>
          <p:cNvSpPr>
            <a:spLocks noGrp="1"/>
          </p:cNvSpPr>
          <p:nvPr>
            <p:ph type="sldNum" sz="quarter" idx="10"/>
          </p:nvPr>
        </p:nvSpPr>
        <p:spPr/>
        <p:txBody>
          <a:bodyPr/>
          <a:lstStyle/>
          <a:p>
            <a:fld id="{DC95D82D-47D2-4BFF-B919-04BEF2605DD9}" type="slidenum">
              <a:rPr lang="en-GB" smtClean="0"/>
              <a:t>19</a:t>
            </a:fld>
            <a:endParaRPr lang="en-GB"/>
          </a:p>
        </p:txBody>
      </p:sp>
    </p:spTree>
    <p:extLst>
      <p:ext uri="{BB962C8B-B14F-4D97-AF65-F5344CB8AC3E}">
        <p14:creationId xmlns:p14="http://schemas.microsoft.com/office/powerpoint/2010/main" val="1106507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rgbClr val="008000"/>
                </a:solidFill>
                <a:highlight>
                  <a:srgbClr val="FFFFFF"/>
                </a:highlight>
                <a:latin typeface="Consolas" panose="020B0609020204030204" pitchFamily="49" charset="0"/>
              </a:rPr>
              <a:t>SQL Logins</a:t>
            </a:r>
          </a:p>
          <a:p>
            <a:r>
              <a:rPr lang="en-GB" sz="1200" b="0" dirty="0">
                <a:solidFill>
                  <a:srgbClr val="008000"/>
                </a:solidFill>
                <a:highlight>
                  <a:srgbClr val="FFFFFF"/>
                </a:highlight>
                <a:latin typeface="Consolas" panose="020B0609020204030204" pitchFamily="49" charset="0"/>
              </a:rPr>
              <a:t>Originally Azure SQL database only support SQL logins. These work in exactly the same way as SQL logins</a:t>
            </a:r>
            <a:r>
              <a:rPr lang="en-GB" sz="1200" b="0" baseline="0" dirty="0">
                <a:solidFill>
                  <a:srgbClr val="008000"/>
                </a:solidFill>
                <a:highlight>
                  <a:srgbClr val="FFFFFF"/>
                </a:highlight>
                <a:latin typeface="Consolas" panose="020B0609020204030204" pitchFamily="49" charset="0"/>
              </a:rPr>
              <a:t> in a traditional SQL server</a:t>
            </a:r>
            <a:endParaRPr lang="en-GB" sz="1200" b="0" dirty="0">
              <a:solidFill>
                <a:srgbClr val="008000"/>
              </a:solidFill>
              <a:highlight>
                <a:srgbClr val="FFFFFF"/>
              </a:highlight>
              <a:latin typeface="Consolas" panose="020B0609020204030204" pitchFamily="49" charset="0"/>
            </a:endParaRPr>
          </a:p>
          <a:p>
            <a:endParaRPr lang="en-GB" sz="1200" b="1" dirty="0">
              <a:solidFill>
                <a:srgbClr val="008000"/>
              </a:solidFill>
              <a:highlight>
                <a:srgbClr val="FFFFFF"/>
              </a:highlight>
              <a:latin typeface="Consolas" panose="020B0609020204030204" pitchFamily="49" charset="0"/>
            </a:endParaRPr>
          </a:p>
          <a:p>
            <a:r>
              <a:rPr lang="en-GB" sz="1200" b="1" dirty="0">
                <a:solidFill>
                  <a:srgbClr val="008000"/>
                </a:solidFill>
                <a:highlight>
                  <a:srgbClr val="FFFFFF"/>
                </a:highlight>
                <a:latin typeface="Consolas" panose="020B0609020204030204" pitchFamily="49" charset="0"/>
              </a:rPr>
              <a:t>Contained Users</a:t>
            </a:r>
          </a:p>
          <a:p>
            <a:r>
              <a:rPr lang="en-GB" sz="1200" dirty="0">
                <a:solidFill>
                  <a:srgbClr val="008000"/>
                </a:solidFill>
                <a:highlight>
                  <a:srgbClr val="FFFFFF"/>
                </a:highlight>
                <a:latin typeface="Consolas" panose="020B0609020204030204" pitchFamily="49" charset="0"/>
              </a:rPr>
              <a:t>Azure SQL database is actually a contained database</a:t>
            </a:r>
          </a:p>
          <a:p>
            <a:r>
              <a:rPr lang="en-GB" sz="1200" dirty="0">
                <a:solidFill>
                  <a:srgbClr val="008000"/>
                </a:solidFill>
                <a:highlight>
                  <a:srgbClr val="FFFFFF"/>
                </a:highlight>
                <a:latin typeface="Consolas" panose="020B0609020204030204" pitchFamily="49" charset="0"/>
              </a:rPr>
              <a:t>Contained databases were introduced in SQL Server 2012 and allows a SQL database to be independent from the SQL Server</a:t>
            </a:r>
          </a:p>
          <a:p>
            <a:r>
              <a:rPr lang="en-GB" sz="1200" dirty="0">
                <a:solidFill>
                  <a:srgbClr val="008000"/>
                </a:solidFill>
                <a:highlight>
                  <a:srgbClr val="FFFFFF"/>
                </a:highlight>
                <a:latin typeface="Consolas" panose="020B0609020204030204" pitchFamily="49" charset="0"/>
              </a:rPr>
              <a:t>With a contained database you no longer need a server level login, you can create a user at the database level with its own password</a:t>
            </a:r>
          </a:p>
          <a:p>
            <a:endParaRPr lang="en-GB" sz="1200" dirty="0">
              <a:solidFill>
                <a:srgbClr val="008000"/>
              </a:solidFill>
              <a:highlight>
                <a:srgbClr val="FFFFFF"/>
              </a:highlight>
              <a:latin typeface="Consolas" panose="020B0609020204030204" pitchFamily="49" charset="0"/>
            </a:endParaRPr>
          </a:p>
          <a:p>
            <a:r>
              <a:rPr lang="en-GB" sz="1200" dirty="0">
                <a:solidFill>
                  <a:srgbClr val="008000"/>
                </a:solidFill>
                <a:highlight>
                  <a:srgbClr val="FFFFFF"/>
                </a:highlight>
                <a:latin typeface="Consolas" panose="020B0609020204030204" pitchFamily="49" charset="0"/>
              </a:rPr>
              <a:t>Microsoft recommend using contained users to avoid having to interact with the master database (which could be on a different physical server) during login</a:t>
            </a:r>
            <a:endParaRPr lang="en-GB" sz="1200" dirty="0">
              <a:solidFill>
                <a:srgbClr val="000000"/>
              </a:solidFill>
              <a:highlight>
                <a:srgbClr val="FFFFFF"/>
              </a:highlight>
              <a:latin typeface="Consolas" panose="020B0609020204030204" pitchFamily="49" charset="0"/>
            </a:endParaRPr>
          </a:p>
          <a:p>
            <a:r>
              <a:rPr lang="en-GB" sz="1200" dirty="0">
                <a:solidFill>
                  <a:srgbClr val="008000"/>
                </a:solidFill>
                <a:highlight>
                  <a:srgbClr val="FFFFFF"/>
                </a:highlight>
                <a:latin typeface="Consolas" panose="020B0609020204030204" pitchFamily="49" charset="0"/>
              </a:rPr>
              <a:t>However this can then use just database firewall rules rather than server firewall rules</a:t>
            </a:r>
            <a:endParaRPr lang="en-GB" sz="1200" dirty="0">
              <a:solidFill>
                <a:srgbClr val="000000"/>
              </a:solidFill>
              <a:highlight>
                <a:srgbClr val="FFFFFF"/>
              </a:highlight>
              <a:latin typeface="Consolas" panose="020B0609020204030204" pitchFamily="49" charset="0"/>
            </a:endParaRPr>
          </a:p>
          <a:p>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20</a:t>
            </a:fld>
            <a:endParaRPr lang="en-US" dirty="0"/>
          </a:p>
        </p:txBody>
      </p:sp>
    </p:spTree>
    <p:extLst>
      <p:ext uri="{BB962C8B-B14F-4D97-AF65-F5344CB8AC3E}">
        <p14:creationId xmlns:p14="http://schemas.microsoft.com/office/powerpoint/2010/main" val="2228983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Welcome</a:t>
            </a:r>
          </a:p>
          <a:p>
            <a:r>
              <a:rPr lang="en-GB" sz="1200" dirty="0"/>
              <a:t>My name is David Postlethwaite, I am a SQL  DBA for a large financial services</a:t>
            </a:r>
            <a:r>
              <a:rPr lang="en-GB" sz="1200" baseline="0" dirty="0"/>
              <a:t> company on the south coast of England</a:t>
            </a:r>
            <a:endParaRPr lang="en-GB" sz="1200" dirty="0"/>
          </a:p>
          <a:p>
            <a:endParaRPr lang="en-GB" sz="1200" dirty="0"/>
          </a:p>
          <a:p>
            <a:r>
              <a:rPr lang="en-GB" sz="1200" dirty="0"/>
              <a:t>I have been working as a DBA for the last 8 years</a:t>
            </a:r>
          </a:p>
          <a:p>
            <a:r>
              <a:rPr lang="en-GB" sz="1200" dirty="0"/>
              <a:t>I currently manage both SQL and</a:t>
            </a:r>
            <a:r>
              <a:rPr lang="en-GB" sz="1200" baseline="0" dirty="0"/>
              <a:t> Oracle </a:t>
            </a:r>
            <a:r>
              <a:rPr lang="en-GB" sz="1200" dirty="0"/>
              <a:t>instances</a:t>
            </a:r>
            <a:r>
              <a:rPr lang="en-GB" sz="1200" baseline="0" dirty="0"/>
              <a:t>.</a:t>
            </a:r>
            <a:endParaRPr lang="en-GB" sz="1200" dirty="0"/>
          </a:p>
          <a:p>
            <a:endParaRPr lang="en-GB" sz="1200" dirty="0"/>
          </a:p>
          <a:p>
            <a:r>
              <a:rPr lang="en-GB" sz="1200" dirty="0"/>
              <a:t>Previous to that I was a developer using .NET, SQL, Access, FoxPro</a:t>
            </a:r>
            <a:r>
              <a:rPr lang="en-GB" sz="1200" baseline="0" dirty="0"/>
              <a:t> and Oracle </a:t>
            </a:r>
          </a:p>
          <a:p>
            <a:endParaRPr lang="en-GB" sz="1200" baseline="0" dirty="0"/>
          </a:p>
          <a:p>
            <a:r>
              <a:rPr lang="en-GB" sz="1200" baseline="0" dirty="0"/>
              <a:t>And way back in time I was a Windows and a NetWare administrator.</a:t>
            </a:r>
          </a:p>
          <a:p>
            <a:endParaRPr lang="en-GB" sz="1200" baseline="0" dirty="0"/>
          </a:p>
          <a:p>
            <a:r>
              <a:rPr lang="en-GB" sz="1200" baseline="0" dirty="0"/>
              <a:t>I am an occasional contributor to the blog on gethynellis.com </a:t>
            </a:r>
            <a:r>
              <a:rPr lang="en-GB" sz="1200" dirty="0"/>
              <a:t> </a:t>
            </a:r>
          </a:p>
          <a:p>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3</a:t>
            </a:fld>
            <a:endParaRPr lang="en-US" dirty="0"/>
          </a:p>
        </p:txBody>
      </p:sp>
    </p:spTree>
    <p:extLst>
      <p:ext uri="{BB962C8B-B14F-4D97-AF65-F5344CB8AC3E}">
        <p14:creationId xmlns:p14="http://schemas.microsoft.com/office/powerpoint/2010/main" val="3437028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latin typeface="+mn-lt"/>
                <a:ea typeface="+mn-ea"/>
                <a:cs typeface="+mn-cs"/>
              </a:rPr>
              <a:t>Azure Active Directory</a:t>
            </a:r>
          </a:p>
          <a:p>
            <a:r>
              <a:rPr lang="en-GB" sz="1200" kern="1200" dirty="0">
                <a:solidFill>
                  <a:schemeClr val="tx1"/>
                </a:solidFill>
                <a:latin typeface="+mn-lt"/>
                <a:ea typeface="+mn-ea"/>
                <a:cs typeface="+mn-cs"/>
              </a:rPr>
              <a:t>We can use Azure Active Directory Logins to</a:t>
            </a:r>
            <a:r>
              <a:rPr lang="en-GB" sz="1200" kern="1200" baseline="0" dirty="0">
                <a:solidFill>
                  <a:schemeClr val="tx1"/>
                </a:solidFill>
                <a:latin typeface="+mn-lt"/>
                <a:ea typeface="+mn-ea"/>
                <a:cs typeface="+mn-cs"/>
              </a:rPr>
              <a:t> login to an Azure SQL database.</a:t>
            </a:r>
          </a:p>
          <a:p>
            <a:endParaRPr lang="en-GB" sz="1200" kern="1200" baseline="0" dirty="0">
              <a:solidFill>
                <a:schemeClr val="tx1"/>
              </a:solidFill>
              <a:latin typeface="+mn-lt"/>
              <a:ea typeface="+mn-ea"/>
              <a:cs typeface="+mn-cs"/>
            </a:endParaRPr>
          </a:p>
          <a:p>
            <a:r>
              <a:rPr lang="en-GB" sz="1200" kern="1200" baseline="0" dirty="0">
                <a:solidFill>
                  <a:schemeClr val="tx1"/>
                </a:solidFill>
                <a:latin typeface="+mn-lt"/>
                <a:ea typeface="+mn-ea"/>
                <a:cs typeface="+mn-cs"/>
              </a:rPr>
              <a:t>You can connect your own active directory domain to Azure but Azure will assign you a system defined Active Directory as well</a:t>
            </a:r>
          </a:p>
          <a:p>
            <a:endParaRPr lang="en-GB" sz="1200" kern="1200" baseline="0" dirty="0">
              <a:solidFill>
                <a:schemeClr val="tx1"/>
              </a:solidFill>
              <a:latin typeface="+mn-lt"/>
              <a:ea typeface="+mn-ea"/>
              <a:cs typeface="+mn-cs"/>
            </a:endParaRPr>
          </a:p>
          <a:p>
            <a:r>
              <a:rPr lang="en-GB" sz="1200" kern="1200" baseline="0" dirty="0">
                <a:solidFill>
                  <a:schemeClr val="tx1"/>
                </a:solidFill>
                <a:latin typeface="+mn-lt"/>
                <a:ea typeface="+mn-ea"/>
                <a:cs typeface="+mn-cs"/>
              </a:rPr>
              <a:t>You can create Active Directory logins in the portal and assign one as the active directory admin to the Azure SQL server</a:t>
            </a:r>
          </a:p>
          <a:p>
            <a:r>
              <a:rPr lang="en-GB" sz="1200" kern="1200" baseline="0" dirty="0">
                <a:solidFill>
                  <a:schemeClr val="tx1"/>
                </a:solidFill>
                <a:latin typeface="+mn-lt"/>
                <a:ea typeface="+mn-ea"/>
                <a:cs typeface="+mn-cs"/>
              </a:rPr>
              <a:t>You can then login to the Azure database using the active directory admin and add the other active directory users to the database</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But you must be logged in as an Azure AD login first</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Create user [james@davidclunywebco.onmicrosoft.com] from external provider</a:t>
            </a:r>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21</a:t>
            </a:fld>
            <a:endParaRPr lang="en-US" dirty="0"/>
          </a:p>
        </p:txBody>
      </p:sp>
    </p:spTree>
    <p:extLst>
      <p:ext uri="{BB962C8B-B14F-4D97-AF65-F5344CB8AC3E}">
        <p14:creationId xmlns:p14="http://schemas.microsoft.com/office/powerpoint/2010/main" val="3422584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1288" y="369888"/>
            <a:ext cx="3513137" cy="1976437"/>
          </a:xfrm>
        </p:spPr>
      </p:sp>
      <p:sp>
        <p:nvSpPr>
          <p:cNvPr id="3" name="Notes Placeholder 2"/>
          <p:cNvSpPr>
            <a:spLocks noGrp="1"/>
          </p:cNvSpPr>
          <p:nvPr>
            <p:ph type="body" idx="1"/>
          </p:nvPr>
        </p:nvSpPr>
        <p:spPr>
          <a:xfrm>
            <a:off x="150472" y="2345872"/>
            <a:ext cx="6435523" cy="6112328"/>
          </a:xfrm>
        </p:spPr>
        <p:txBody>
          <a:bodyPr/>
          <a:lstStyle/>
          <a:p>
            <a:r>
              <a:rPr lang="en-GB" b="1" dirty="0"/>
              <a:t>Limitations</a:t>
            </a:r>
          </a:p>
          <a:p>
            <a:endParaRPr lang="en-GB" b="1" dirty="0"/>
          </a:p>
          <a:p>
            <a:r>
              <a:rPr lang="en-GB" dirty="0"/>
              <a:t>Azure </a:t>
            </a:r>
            <a:r>
              <a:rPr lang="en-GB" baseline="0" dirty="0"/>
              <a:t> SQL database doesn’t support every feature that you find in traditional SQL Server and you should be aware of this when you are designing a database for Azure.</a:t>
            </a:r>
          </a:p>
          <a:p>
            <a:endParaRPr lang="en-GB" dirty="0"/>
          </a:p>
          <a:p>
            <a:r>
              <a:rPr lang="en-GB" dirty="0"/>
              <a:t>Version 12 of Azure SQL DB provides much closer compatibility to SQL 2017 than the previous v11. So watch out for old documentation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Most SQL Server T-SQL statements are fully supported</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such as most data types, operators, string, arithmetic, logical, cursor functions, and the other T-SQL elements that most applications depend upon.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Partially or unsupported functions are usually around server level</a:t>
            </a:r>
            <a:r>
              <a:rPr lang="en-GB" sz="1200" b="0" i="0" kern="1200" baseline="0" dirty="0">
                <a:solidFill>
                  <a:schemeClr val="tx1"/>
                </a:solidFill>
                <a:effectLst/>
                <a:latin typeface="+mn-lt"/>
                <a:ea typeface="+mn-ea"/>
                <a:cs typeface="+mn-cs"/>
              </a:rPr>
              <a:t> activities </a:t>
            </a:r>
            <a:r>
              <a:rPr lang="en-GB" sz="1200" b="0" i="0" kern="1200" dirty="0">
                <a:solidFill>
                  <a:schemeClr val="tx1"/>
                </a:solidFill>
                <a:effectLst/>
                <a:latin typeface="+mn-lt"/>
                <a:ea typeface="+mn-ea"/>
                <a:cs typeface="+mn-cs"/>
              </a:rPr>
              <a:t>such as files, high availability, and security features or for special purpose features such as service broker. </a:t>
            </a:r>
          </a:p>
          <a:p>
            <a:endParaRPr lang="en-GB" sz="1200" b="0" i="0" kern="120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The list is changing so check the website for the latest update</a:t>
            </a:r>
          </a:p>
          <a:p>
            <a:endParaRPr lang="en-GB"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22</a:t>
            </a:fld>
            <a:endParaRPr lang="en-GB" dirty="0"/>
          </a:p>
        </p:txBody>
      </p:sp>
    </p:spTree>
    <p:extLst>
      <p:ext uri="{BB962C8B-B14F-4D97-AF65-F5344CB8AC3E}">
        <p14:creationId xmlns:p14="http://schemas.microsoft.com/office/powerpoint/2010/main" val="2225129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172200" cy="4114800"/>
          </a:xfrm>
        </p:spPr>
        <p:txBody>
          <a:bodyPr/>
          <a:lstStyle/>
          <a:p>
            <a:r>
              <a:rPr lang="en-GB" b="1" dirty="0"/>
              <a:t>Azure Database Service Tiers</a:t>
            </a:r>
          </a:p>
          <a:p>
            <a:endParaRPr lang="en-GB" dirty="0"/>
          </a:p>
          <a:p>
            <a:r>
              <a:rPr lang="en-GB" dirty="0"/>
              <a:t>https://azure.microsoft.com/en-gb/documentation/articles/sql-database-service-tiers/</a:t>
            </a:r>
          </a:p>
          <a:p>
            <a:endParaRPr lang="en-GB" dirty="0"/>
          </a:p>
          <a:p>
            <a:r>
              <a:rPr lang="en-GB" baseline="0" dirty="0"/>
              <a:t>There are three performance levels for Azure SQL database - Basic, Standard and Premium</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Each Service tier has several different Power levels which</a:t>
            </a:r>
            <a:r>
              <a:rPr lang="en-GB" sz="1200" kern="1200" baseline="0" dirty="0">
                <a:solidFill>
                  <a:schemeClr val="tx1"/>
                </a:solidFill>
                <a:effectLst/>
                <a:latin typeface="+mn-lt"/>
                <a:ea typeface="+mn-ea"/>
                <a:cs typeface="+mn-cs"/>
              </a:rPr>
              <a:t> are measured in </a:t>
            </a:r>
            <a:r>
              <a:rPr lang="en-GB" sz="1200" b="1" kern="1200" baseline="0" dirty="0">
                <a:solidFill>
                  <a:schemeClr val="tx1"/>
                </a:solidFill>
                <a:effectLst/>
                <a:latin typeface="+mn-lt"/>
                <a:ea typeface="+mn-ea"/>
                <a:cs typeface="+mn-cs"/>
              </a:rPr>
              <a:t>Database Transaction Units </a:t>
            </a:r>
            <a:r>
              <a:rPr lang="en-GB" sz="1200" kern="1200" baseline="0" dirty="0">
                <a:solidFill>
                  <a:schemeClr val="tx1"/>
                </a:solidFill>
                <a:effectLst/>
                <a:latin typeface="+mn-lt"/>
                <a:ea typeface="+mn-ea"/>
                <a:cs typeface="+mn-cs"/>
              </a:rPr>
              <a:t>or DTUs (these used to be called Database Throughput Units)</a:t>
            </a:r>
          </a:p>
          <a:p>
            <a:pPr lvl="0"/>
            <a:r>
              <a:rPr lang="en-US" dirty="0"/>
              <a:t>A DTU represents the power of the database engine as a mix of CPU, memory and read and write rates. </a:t>
            </a:r>
          </a:p>
          <a:p>
            <a:pPr lvl="0"/>
            <a:r>
              <a:rPr lang="en-US" sz="1200" kern="1200" dirty="0">
                <a:solidFill>
                  <a:schemeClr val="tx1"/>
                </a:solidFill>
                <a:effectLst/>
                <a:latin typeface="+mn-lt"/>
                <a:ea typeface="+mn-ea"/>
                <a:cs typeface="+mn-cs"/>
              </a:rPr>
              <a:t>Unlike your traditional SQL server you cannot choose</a:t>
            </a:r>
            <a:r>
              <a:rPr lang="en-US" sz="1200" kern="1200" baseline="0" dirty="0">
                <a:solidFill>
                  <a:schemeClr val="tx1"/>
                </a:solidFill>
                <a:effectLst/>
                <a:latin typeface="+mn-lt"/>
                <a:ea typeface="+mn-ea"/>
                <a:cs typeface="+mn-cs"/>
              </a:rPr>
              <a:t> the number of CPUs, memory or disk configuration. </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The reason for this different power rating is, I suspect, to avoid people trying to do a direct comparison of their onsite server performance with that on Azure.</a:t>
            </a:r>
          </a:p>
          <a:p>
            <a:pPr lvl="0"/>
            <a:endParaRPr lang="en-US" sz="1200" kern="1200" baseline="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Basic </a:t>
            </a:r>
            <a:r>
              <a:rPr lang="en-GB" sz="1200" b="0" kern="1200" dirty="0">
                <a:solidFill>
                  <a:schemeClr val="tx1"/>
                </a:solidFill>
                <a:effectLst/>
                <a:latin typeface="+mn-lt"/>
                <a:ea typeface="+mn-ea"/>
                <a:cs typeface="+mn-cs"/>
              </a:rPr>
              <a:t>is </a:t>
            </a:r>
            <a:r>
              <a:rPr lang="en-GB" sz="1200" kern="1200" dirty="0">
                <a:solidFill>
                  <a:schemeClr val="tx1"/>
                </a:solidFill>
                <a:effectLst/>
                <a:latin typeface="+mn-lt"/>
                <a:ea typeface="+mn-ea"/>
                <a:cs typeface="+mn-cs"/>
              </a:rPr>
              <a:t>best suited for a small size database, </a:t>
            </a:r>
            <a:r>
              <a:rPr lang="en-US" sz="1200" kern="1200" dirty="0">
                <a:solidFill>
                  <a:schemeClr val="tx1"/>
                </a:solidFill>
                <a:effectLst/>
                <a:latin typeface="+mn-lt"/>
                <a:ea typeface="+mn-ea"/>
                <a:cs typeface="+mn-cs"/>
              </a:rPr>
              <a:t>supporting typically one single active operation at a given time</a:t>
            </a:r>
            <a:r>
              <a:rPr lang="en-GB" sz="1200" kern="1200" dirty="0">
                <a:solidFill>
                  <a:schemeClr val="tx1"/>
                </a:solidFill>
                <a:effectLst/>
                <a:latin typeface="+mn-lt"/>
                <a:ea typeface="+mn-ea"/>
                <a:cs typeface="+mn-cs"/>
              </a:rPr>
              <a:t> such as for development or testing, or small scale infrequently used applications.</a:t>
            </a:r>
          </a:p>
          <a:p>
            <a:pPr lvl="0"/>
            <a:r>
              <a:rPr lang="en-GB" sz="1200" b="1" kern="1200" dirty="0">
                <a:solidFill>
                  <a:schemeClr val="tx1"/>
                </a:solidFill>
                <a:effectLst/>
                <a:latin typeface="+mn-lt"/>
                <a:ea typeface="+mn-ea"/>
                <a:cs typeface="+mn-cs"/>
              </a:rPr>
              <a:t>Standard</a:t>
            </a:r>
            <a:r>
              <a:rPr lang="en-GB" sz="1200" b="1" kern="1200" baseline="0" dirty="0">
                <a:solidFill>
                  <a:schemeClr val="tx1"/>
                </a:solidFill>
                <a:effectLst/>
                <a:latin typeface="+mn-lt"/>
                <a:ea typeface="+mn-ea"/>
                <a:cs typeface="+mn-cs"/>
              </a:rPr>
              <a:t> </a:t>
            </a:r>
            <a:r>
              <a:rPr lang="en-GB" sz="1200" b="0" kern="1200" baseline="0" dirty="0">
                <a:solidFill>
                  <a:schemeClr val="tx1"/>
                </a:solidFill>
                <a:effectLst/>
                <a:latin typeface="+mn-lt"/>
                <a:ea typeface="+mn-ea"/>
                <a:cs typeface="+mn-cs"/>
              </a:rPr>
              <a:t>is t</a:t>
            </a:r>
            <a:r>
              <a:rPr lang="en-GB" sz="1200" kern="1200" dirty="0">
                <a:solidFill>
                  <a:schemeClr val="tx1"/>
                </a:solidFill>
                <a:effectLst/>
                <a:latin typeface="+mn-lt"/>
                <a:ea typeface="+mn-ea"/>
                <a:cs typeface="+mn-cs"/>
              </a:rPr>
              <a:t>he best option for most cloud applications, supporting multiple concurrent queries such as workgroup or web applications.</a:t>
            </a:r>
          </a:p>
          <a:p>
            <a:pPr lvl="0"/>
            <a:r>
              <a:rPr lang="en-GB" sz="1200" b="1" kern="1200" dirty="0">
                <a:solidFill>
                  <a:schemeClr val="tx1"/>
                </a:solidFill>
                <a:effectLst/>
                <a:latin typeface="+mn-lt"/>
                <a:ea typeface="+mn-ea"/>
                <a:cs typeface="+mn-cs"/>
              </a:rPr>
              <a:t>Premium</a:t>
            </a:r>
            <a:r>
              <a:rPr lang="en-GB" sz="1200" kern="1200" dirty="0">
                <a:solidFill>
                  <a:schemeClr val="tx1"/>
                </a:solidFill>
                <a:effectLst/>
                <a:latin typeface="+mn-lt"/>
                <a:ea typeface="+mn-ea"/>
                <a:cs typeface="+mn-cs"/>
              </a:rPr>
              <a:t> is designed for high transactional volume, supporting a large number of concurrent users and requiring the highest level of business continuity  such as mission critical applications.</a:t>
            </a:r>
          </a:p>
          <a:p>
            <a:pPr lvl="0"/>
            <a:endParaRPr lang="en-US" sz="1200" kern="1200" baseline="0" dirty="0">
              <a:solidFill>
                <a:schemeClr val="tx1"/>
              </a:solidFill>
              <a:effectLst/>
              <a:latin typeface="+mn-lt"/>
              <a:ea typeface="+mn-ea"/>
              <a:cs typeface="+mn-cs"/>
            </a:endParaRPr>
          </a:p>
          <a:p>
            <a:pPr lvl="0"/>
            <a:endParaRPr lang="en-US" sz="1200" kern="1200" baseline="0" dirty="0">
              <a:solidFill>
                <a:schemeClr val="tx1"/>
              </a:solidFill>
              <a:effectLst/>
              <a:latin typeface="+mn-lt"/>
              <a:ea typeface="+mn-ea"/>
              <a:cs typeface="+mn-cs"/>
            </a:endParaRPr>
          </a:p>
          <a:p>
            <a:endParaRPr lang="en-GB" baseline="0" dirty="0"/>
          </a:p>
          <a:p>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23</a:t>
            </a:fld>
            <a:endParaRPr lang="en-GB" dirty="0"/>
          </a:p>
        </p:txBody>
      </p:sp>
    </p:spTree>
    <p:extLst>
      <p:ext uri="{BB962C8B-B14F-4D97-AF65-F5344CB8AC3E}">
        <p14:creationId xmlns:p14="http://schemas.microsoft.com/office/powerpoint/2010/main" val="4099774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304800"/>
            <a:ext cx="4481512" cy="2522538"/>
          </a:xfrm>
        </p:spPr>
      </p:sp>
      <p:sp>
        <p:nvSpPr>
          <p:cNvPr id="3" name="Notes Placeholder 2"/>
          <p:cNvSpPr>
            <a:spLocks noGrp="1"/>
          </p:cNvSpPr>
          <p:nvPr>
            <p:ph type="body" idx="1"/>
          </p:nvPr>
        </p:nvSpPr>
        <p:spPr>
          <a:xfrm>
            <a:off x="150472" y="2827566"/>
            <a:ext cx="6435523" cy="5630635"/>
          </a:xfrm>
        </p:spPr>
        <p:txBody>
          <a:bodyPr/>
          <a:lstStyle/>
          <a:p>
            <a:r>
              <a:rPr lang="en-GB" b="1" dirty="0"/>
              <a:t>Performance Levels</a:t>
            </a:r>
          </a:p>
          <a:p>
            <a:endParaRPr lang="en-GB"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 table of what each tier offers</a:t>
            </a:r>
          </a:p>
          <a:p>
            <a:r>
              <a:rPr lang="en-GB" sz="1200" kern="1200" baseline="0" dirty="0">
                <a:solidFill>
                  <a:schemeClr val="tx1"/>
                </a:solidFill>
                <a:effectLst/>
                <a:latin typeface="+mn-lt"/>
                <a:ea typeface="+mn-ea"/>
                <a:cs typeface="+mn-cs"/>
              </a:rPr>
              <a:t>This is changing and improving all the time </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Each service tier has a maximum database size</a:t>
            </a:r>
            <a:r>
              <a:rPr lang="en-GB" sz="1200" kern="1200" baseline="0" dirty="0">
                <a:solidFill>
                  <a:schemeClr val="tx1"/>
                </a:solidFill>
                <a:effectLst/>
                <a:latin typeface="+mn-lt"/>
                <a:ea typeface="+mn-ea"/>
                <a:cs typeface="+mn-cs"/>
              </a:rPr>
              <a:t> from 2GB for Basic up to 4TB for Premium.</a:t>
            </a:r>
          </a:p>
          <a:p>
            <a:pPr lvl="0"/>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DTU number allows you</a:t>
            </a:r>
            <a:r>
              <a:rPr lang="en-US" baseline="0" dirty="0"/>
              <a:t> to see </a:t>
            </a:r>
            <a:r>
              <a:rPr lang="en-US" dirty="0"/>
              <a:t>the relative power of the different</a:t>
            </a:r>
            <a:r>
              <a:rPr lang="en-US" baseline="0" dirty="0"/>
              <a:t> </a:t>
            </a:r>
            <a:r>
              <a:rPr lang="en-US" dirty="0"/>
              <a:t> performance levels.</a:t>
            </a:r>
          </a:p>
          <a:p>
            <a:pPr lvl="0"/>
            <a:r>
              <a:rPr lang="en-US" sz="1200" kern="1200" baseline="0" dirty="0">
                <a:solidFill>
                  <a:schemeClr val="tx1"/>
                </a:solidFill>
                <a:effectLst/>
                <a:latin typeface="+mn-lt"/>
                <a:ea typeface="+mn-ea"/>
                <a:cs typeface="+mn-cs"/>
              </a:rPr>
              <a:t>Basic has 5 DTU.  So you can expect S1, which is 20 DTU  to give you 4 times the power of Basic. </a:t>
            </a:r>
          </a:p>
          <a:p>
            <a:pPr lvl="0"/>
            <a:r>
              <a:rPr lang="en-US" sz="1200" kern="1200" baseline="0" dirty="0">
                <a:solidFill>
                  <a:schemeClr val="tx1"/>
                </a:solidFill>
                <a:effectLst/>
                <a:latin typeface="+mn-lt"/>
                <a:ea typeface="+mn-ea"/>
                <a:cs typeface="+mn-cs"/>
              </a:rPr>
              <a:t>P1 is 12.5 times more powerful than S0.</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You decide on the power level you think you require and then monitor and tune the database as required. </a:t>
            </a:r>
          </a:p>
          <a:p>
            <a:pPr lvl="0"/>
            <a:r>
              <a:rPr lang="en-US" sz="1200" kern="1200" baseline="0" dirty="0">
                <a:solidFill>
                  <a:schemeClr val="tx1"/>
                </a:solidFill>
                <a:effectLst/>
                <a:latin typeface="+mn-lt"/>
                <a:ea typeface="+mn-ea"/>
                <a:cs typeface="+mn-cs"/>
              </a:rPr>
              <a:t>It is very easy to change from one tier to another if you decide you need more or less power.</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Remember you set the power level of the database, not of the underlying server.</a:t>
            </a:r>
          </a:p>
          <a:p>
            <a:pPr lvl="0"/>
            <a:endParaRPr lang="en-US" sz="1200" kern="1200" baseline="0" dirty="0">
              <a:solidFill>
                <a:schemeClr val="tx1"/>
              </a:solidFill>
              <a:effectLst/>
              <a:latin typeface="+mn-lt"/>
              <a:ea typeface="+mn-ea"/>
              <a:cs typeface="+mn-cs"/>
            </a:endParaRPr>
          </a:p>
          <a:p>
            <a:pPr lvl="0"/>
            <a:r>
              <a:rPr lang="en-US" b="1" dirty="0"/>
              <a:t>Max concurrent requests</a:t>
            </a:r>
            <a:r>
              <a:rPr lang="en-US" dirty="0"/>
              <a:t> is the maximum number of concurrent user/application requests executing at the same time in the database.</a:t>
            </a:r>
          </a:p>
          <a:p>
            <a:pPr lvl="0"/>
            <a:r>
              <a:rPr lang="en-US" b="1" dirty="0"/>
              <a:t>Max sessions</a:t>
            </a:r>
            <a:r>
              <a:rPr lang="en-US" dirty="0"/>
              <a:t> is the maximum number of concurrent open connections to the database</a:t>
            </a:r>
            <a:endParaRPr lang="en-US" sz="1200" b="1" kern="1200" baseline="0" dirty="0">
              <a:solidFill>
                <a:schemeClr val="tx1"/>
              </a:solidFill>
              <a:effectLst/>
              <a:latin typeface="+mn-lt"/>
              <a:ea typeface="+mn-ea"/>
              <a:cs typeface="+mn-cs"/>
            </a:endParaRPr>
          </a:p>
          <a:p>
            <a:pPr lvl="0"/>
            <a:endParaRPr lang="en-GB" b="0" dirty="0"/>
          </a:p>
          <a:p>
            <a:endParaRPr lang="en-GB"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24</a:t>
            </a:fld>
            <a:endParaRPr lang="en-GB" dirty="0"/>
          </a:p>
        </p:txBody>
      </p:sp>
    </p:spTree>
    <p:extLst>
      <p:ext uri="{BB962C8B-B14F-4D97-AF65-F5344CB8AC3E}">
        <p14:creationId xmlns:p14="http://schemas.microsoft.com/office/powerpoint/2010/main" val="186561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baseline="0" dirty="0" err="1">
                <a:solidFill>
                  <a:schemeClr val="tx1"/>
                </a:solidFill>
                <a:effectLst/>
                <a:latin typeface="+mn-lt"/>
                <a:ea typeface="+mn-ea"/>
                <a:cs typeface="+mn-cs"/>
              </a:rPr>
              <a:t>vCore</a:t>
            </a:r>
            <a:r>
              <a:rPr lang="en-US" sz="1200" b="1" kern="1200" baseline="0" dirty="0">
                <a:solidFill>
                  <a:schemeClr val="tx1"/>
                </a:solidFill>
                <a:effectLst/>
                <a:latin typeface="+mn-lt"/>
                <a:ea typeface="+mn-ea"/>
                <a:cs typeface="+mn-cs"/>
              </a:rPr>
              <a:t> Pricing Tier</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But things are changing</a:t>
            </a:r>
          </a:p>
          <a:p>
            <a:pPr lvl="0"/>
            <a:r>
              <a:rPr lang="en-US" sz="1200" kern="1200" baseline="0" dirty="0">
                <a:solidFill>
                  <a:schemeClr val="tx1"/>
                </a:solidFill>
                <a:effectLst/>
                <a:latin typeface="+mn-lt"/>
                <a:ea typeface="+mn-ea"/>
                <a:cs typeface="+mn-cs"/>
              </a:rPr>
              <a:t>In the last month Microsoft have released two new service tiers that allow you to choose the number CPUs and memory instead of using DTUs </a:t>
            </a:r>
          </a:p>
          <a:p>
            <a:pPr lvl="0"/>
            <a:r>
              <a:rPr lang="en-US" sz="1200" kern="1200" baseline="0" dirty="0">
                <a:solidFill>
                  <a:schemeClr val="tx1"/>
                </a:solidFill>
                <a:effectLst/>
                <a:latin typeface="+mn-lt"/>
                <a:ea typeface="+mn-ea"/>
                <a:cs typeface="+mn-cs"/>
              </a:rPr>
              <a:t>These are called </a:t>
            </a:r>
            <a:r>
              <a:rPr lang="en-US" sz="1200" kern="1200" baseline="0" dirty="0" err="1">
                <a:solidFill>
                  <a:schemeClr val="tx1"/>
                </a:solidFill>
                <a:effectLst/>
                <a:latin typeface="+mn-lt"/>
                <a:ea typeface="+mn-ea"/>
                <a:cs typeface="+mn-cs"/>
              </a:rPr>
              <a:t>vCore</a:t>
            </a:r>
            <a:r>
              <a:rPr lang="en-US" sz="1200" kern="1200" baseline="0" dirty="0">
                <a:solidFill>
                  <a:schemeClr val="tx1"/>
                </a:solidFill>
                <a:effectLst/>
                <a:latin typeface="+mn-lt"/>
                <a:ea typeface="+mn-ea"/>
                <a:cs typeface="+mn-cs"/>
              </a:rPr>
              <a:t> General and </a:t>
            </a:r>
            <a:r>
              <a:rPr lang="en-US" sz="1200" kern="1200" baseline="0" dirty="0" err="1">
                <a:solidFill>
                  <a:schemeClr val="tx1"/>
                </a:solidFill>
                <a:effectLst/>
                <a:latin typeface="+mn-lt"/>
                <a:ea typeface="+mn-ea"/>
                <a:cs typeface="+mn-cs"/>
              </a:rPr>
              <a:t>vCore</a:t>
            </a:r>
            <a:r>
              <a:rPr lang="en-US" sz="1200" kern="1200" baseline="0" dirty="0">
                <a:solidFill>
                  <a:schemeClr val="tx1"/>
                </a:solidFill>
                <a:effectLst/>
                <a:latin typeface="+mn-lt"/>
                <a:ea typeface="+mn-ea"/>
                <a:cs typeface="+mn-cs"/>
              </a:rPr>
              <a:t> Business Critical.</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You can choose between 1 and 16 </a:t>
            </a:r>
            <a:r>
              <a:rPr lang="en-US" sz="1200" kern="1200" baseline="0" dirty="0" err="1">
                <a:solidFill>
                  <a:schemeClr val="tx1"/>
                </a:solidFill>
                <a:effectLst/>
                <a:latin typeface="+mn-lt"/>
                <a:ea typeface="+mn-ea"/>
                <a:cs typeface="+mn-cs"/>
              </a:rPr>
              <a:t>vcores</a:t>
            </a:r>
            <a:r>
              <a:rPr lang="en-US" sz="1200" kern="1200" baseline="0" dirty="0">
                <a:solidFill>
                  <a:schemeClr val="tx1"/>
                </a:solidFill>
                <a:effectLst/>
                <a:latin typeface="+mn-lt"/>
                <a:ea typeface="+mn-ea"/>
                <a:cs typeface="+mn-cs"/>
              </a:rPr>
              <a:t> which will give you between  7GB - 112GB memory</a:t>
            </a:r>
          </a:p>
          <a:p>
            <a:pPr lvl="0" algn="l"/>
            <a:r>
              <a:rPr lang="en-US" sz="1200" kern="1200" baseline="0" dirty="0">
                <a:solidFill>
                  <a:schemeClr val="tx1"/>
                </a:solidFill>
                <a:effectLst/>
                <a:latin typeface="+mn-lt"/>
                <a:ea typeface="+mn-ea"/>
                <a:cs typeface="+mn-cs"/>
              </a:rPr>
              <a:t>These are in preview are not cheap (minimum £150 per month) and you will see that is mention of SQL Server licences which the DTU model doesn’t do</a:t>
            </a:r>
          </a:p>
          <a:p>
            <a:pPr lvl="0" algn="l"/>
            <a:r>
              <a:rPr lang="en-US" sz="1200" kern="1200" baseline="0" dirty="0">
                <a:solidFill>
                  <a:schemeClr val="tx1"/>
                </a:solidFill>
                <a:effectLst/>
                <a:latin typeface="+mn-lt"/>
                <a:ea typeface="+mn-ea"/>
                <a:cs typeface="+mn-cs"/>
              </a:rPr>
              <a:t>If you have a SQL server licence with Software Assurance then the prices are reduced</a:t>
            </a:r>
          </a:p>
          <a:p>
            <a:pPr lvl="0" algn="l"/>
            <a:endParaRPr lang="en-US" sz="1200" kern="1200" baseline="0" dirty="0">
              <a:solidFill>
                <a:schemeClr val="tx1"/>
              </a:solidFill>
              <a:effectLst/>
              <a:latin typeface="+mn-lt"/>
              <a:ea typeface="+mn-ea"/>
              <a:cs typeface="+mn-cs"/>
            </a:endParaRPr>
          </a:p>
          <a:p>
            <a:pPr lvl="0" algn="l"/>
            <a:r>
              <a:rPr lang="en-US" sz="1200" kern="1200" baseline="0" dirty="0">
                <a:solidFill>
                  <a:schemeClr val="tx1"/>
                </a:solidFill>
                <a:effectLst/>
                <a:latin typeface="+mn-lt"/>
                <a:ea typeface="+mn-ea"/>
                <a:cs typeface="+mn-cs"/>
              </a:rPr>
              <a:t>Find out more at </a:t>
            </a:r>
          </a:p>
          <a:p>
            <a:pPr lvl="0" algn="l"/>
            <a:r>
              <a:rPr lang="en-US" sz="1200" kern="1200" baseline="0" dirty="0">
                <a:solidFill>
                  <a:schemeClr val="tx1"/>
                </a:solidFill>
                <a:effectLst/>
                <a:latin typeface="+mn-lt"/>
                <a:ea typeface="+mn-ea"/>
                <a:cs typeface="+mn-cs"/>
              </a:rPr>
              <a:t>https://docs.microsoft.com/en-us/azure/sql-database/sql-database-vcore-resource-limits</a:t>
            </a:r>
          </a:p>
          <a:p>
            <a:pPr lvl="0" algn="l"/>
            <a:endParaRPr lang="en-US" sz="1200" kern="1200" baseline="0" dirty="0">
              <a:solidFill>
                <a:schemeClr val="tx1"/>
              </a:solidFill>
              <a:effectLst/>
              <a:latin typeface="+mn-lt"/>
              <a:ea typeface="+mn-ea"/>
              <a:cs typeface="+mn-cs"/>
            </a:endParaRPr>
          </a:p>
          <a:p>
            <a:pPr lvl="0" algn="l"/>
            <a:r>
              <a:rPr lang="en-US" sz="1200" kern="1200" baseline="0" dirty="0">
                <a:solidFill>
                  <a:schemeClr val="tx1"/>
                </a:solidFill>
                <a:effectLst/>
                <a:latin typeface="+mn-lt"/>
                <a:ea typeface="+mn-ea"/>
                <a:cs typeface="+mn-cs"/>
              </a:rPr>
              <a:t>Since this is still in preview and I haven’t had an opportunity to review the </a:t>
            </a:r>
            <a:r>
              <a:rPr lang="en-US" sz="1200" kern="1200" baseline="0" dirty="0" err="1">
                <a:solidFill>
                  <a:schemeClr val="tx1"/>
                </a:solidFill>
                <a:effectLst/>
                <a:latin typeface="+mn-lt"/>
                <a:ea typeface="+mn-ea"/>
                <a:cs typeface="+mn-cs"/>
              </a:rPr>
              <a:t>vcore</a:t>
            </a:r>
            <a:r>
              <a:rPr lang="en-US" sz="1200" kern="1200" baseline="0" dirty="0">
                <a:solidFill>
                  <a:schemeClr val="tx1"/>
                </a:solidFill>
                <a:effectLst/>
                <a:latin typeface="+mn-lt"/>
                <a:ea typeface="+mn-ea"/>
                <a:cs typeface="+mn-cs"/>
              </a:rPr>
              <a:t> model the information in this talk will be for the DTU model</a:t>
            </a:r>
          </a:p>
          <a:p>
            <a:endParaRPr lang="en-GB" dirty="0"/>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25</a:t>
            </a:fld>
            <a:endParaRPr lang="en-GB"/>
          </a:p>
        </p:txBody>
      </p:sp>
    </p:spTree>
    <p:extLst>
      <p:ext uri="{BB962C8B-B14F-4D97-AF65-F5344CB8AC3E}">
        <p14:creationId xmlns:p14="http://schemas.microsoft.com/office/powerpoint/2010/main" val="3261955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3325" y="566738"/>
            <a:ext cx="2708275" cy="1524000"/>
          </a:xfrm>
        </p:spPr>
      </p:sp>
      <p:sp>
        <p:nvSpPr>
          <p:cNvPr id="3" name="Notes Placeholder 2"/>
          <p:cNvSpPr>
            <a:spLocks noGrp="1"/>
          </p:cNvSpPr>
          <p:nvPr>
            <p:ph type="body" idx="1"/>
          </p:nvPr>
        </p:nvSpPr>
        <p:spPr>
          <a:xfrm>
            <a:off x="0" y="1140024"/>
            <a:ext cx="6856413" cy="7655633"/>
          </a:xfrm>
        </p:spPr>
        <p:txBody>
          <a:bodyPr/>
          <a:lstStyle/>
          <a:p>
            <a:r>
              <a:rPr lang="en-GB" b="1" dirty="0"/>
              <a:t>SQL Database backups</a:t>
            </a:r>
          </a:p>
          <a:p>
            <a:r>
              <a:rPr lang="en-GB" b="0" baseline="0" dirty="0"/>
              <a:t>With Azure SQL database, </a:t>
            </a:r>
            <a:r>
              <a:rPr lang="en-GB" b="0" dirty="0"/>
              <a:t>managing</a:t>
            </a:r>
            <a:r>
              <a:rPr lang="en-GB" b="0" baseline="0" dirty="0"/>
              <a:t> backups and High Availability such as mirroring and replication is all taken care for you</a:t>
            </a:r>
            <a:endParaRPr lang="en-GB" b="0" dirty="0"/>
          </a:p>
          <a:p>
            <a:endParaRPr lang="en-GB" b="1" dirty="0"/>
          </a:p>
          <a:p>
            <a:r>
              <a:rPr lang="en-GB" b="1" dirty="0"/>
              <a:t>Backups</a:t>
            </a:r>
          </a:p>
          <a:p>
            <a:r>
              <a:rPr lang="en-GB" sz="1200" kern="1200" dirty="0">
                <a:solidFill>
                  <a:schemeClr val="tx1"/>
                </a:solidFill>
                <a:effectLst/>
                <a:latin typeface="+mn-lt"/>
                <a:ea typeface="+mn-ea"/>
                <a:cs typeface="+mn-cs"/>
              </a:rPr>
              <a:t>Backups are automatically</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created for every active database: </a:t>
            </a:r>
          </a:p>
          <a:p>
            <a:r>
              <a:rPr lang="en-GB" sz="1200" kern="1200" dirty="0">
                <a:solidFill>
                  <a:schemeClr val="tx1"/>
                </a:solidFill>
                <a:effectLst/>
                <a:latin typeface="+mn-lt"/>
                <a:ea typeface="+mn-ea"/>
                <a:cs typeface="+mn-cs"/>
              </a:rPr>
              <a:t>Full database backup once a week, </a:t>
            </a:r>
          </a:p>
          <a:p>
            <a:r>
              <a:rPr lang="en-GB" sz="1200" kern="1200" dirty="0">
                <a:solidFill>
                  <a:schemeClr val="tx1"/>
                </a:solidFill>
                <a:effectLst/>
                <a:latin typeface="+mn-lt"/>
                <a:ea typeface="+mn-ea"/>
                <a:cs typeface="+mn-cs"/>
              </a:rPr>
              <a:t>Differential database backups are created at</a:t>
            </a:r>
            <a:r>
              <a:rPr lang="en-GB" sz="1200" kern="1200" baseline="0" dirty="0">
                <a:solidFill>
                  <a:schemeClr val="tx1"/>
                </a:solidFill>
                <a:effectLst/>
                <a:latin typeface="+mn-lt"/>
                <a:ea typeface="+mn-ea"/>
                <a:cs typeface="+mn-cs"/>
              </a:rPr>
              <a:t> least once</a:t>
            </a:r>
            <a:r>
              <a:rPr lang="en-GB" sz="1200" kern="1200" dirty="0">
                <a:solidFill>
                  <a:schemeClr val="tx1"/>
                </a:solidFill>
                <a:effectLst/>
                <a:latin typeface="+mn-lt"/>
                <a:ea typeface="+mn-ea"/>
                <a:cs typeface="+mn-cs"/>
              </a:rPr>
              <a:t>  a day, </a:t>
            </a:r>
          </a:p>
          <a:p>
            <a:r>
              <a:rPr lang="en-GB" sz="1200" kern="1200" dirty="0">
                <a:solidFill>
                  <a:schemeClr val="tx1"/>
                </a:solidFill>
                <a:effectLst/>
                <a:latin typeface="+mn-lt"/>
                <a:ea typeface="+mn-ea"/>
                <a:cs typeface="+mn-cs"/>
              </a:rPr>
              <a:t>Transaction log backups every 5 -10 minutes depending on activity.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full and differential backups are copied to the partner region to ensure availability of the backups in the event of a disaster in the primary data centre.</a:t>
            </a:r>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High Availability</a:t>
            </a:r>
          </a:p>
          <a:p>
            <a:r>
              <a:rPr lang="en-GB" sz="1200" kern="1200" dirty="0">
                <a:solidFill>
                  <a:schemeClr val="tx1"/>
                </a:solidFill>
                <a:effectLst/>
                <a:latin typeface="+mn-lt"/>
                <a:ea typeface="+mn-ea"/>
                <a:cs typeface="+mn-cs"/>
              </a:rPr>
              <a:t>Additionally it maintains multiple copies of the database in different physical locations in the primary data centre to mitigate outages due to hardware failures.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any one time, there are three database replicas running</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one </a:t>
            </a:r>
            <a:r>
              <a:rPr lang="en-GB" sz="1200" i="1" kern="1200" dirty="0">
                <a:solidFill>
                  <a:schemeClr val="tx1"/>
                </a:solidFill>
                <a:effectLst/>
                <a:latin typeface="+mn-lt"/>
                <a:ea typeface="+mn-ea"/>
                <a:cs typeface="+mn-cs"/>
              </a:rPr>
              <a:t>primary </a:t>
            </a:r>
            <a:r>
              <a:rPr lang="en-GB" sz="1200" i="0" kern="1200" dirty="0">
                <a:solidFill>
                  <a:schemeClr val="tx1"/>
                </a:solidFill>
                <a:effectLst/>
                <a:latin typeface="+mn-lt"/>
                <a:ea typeface="+mn-ea"/>
                <a:cs typeface="+mn-cs"/>
              </a:rPr>
              <a:t>replica</a:t>
            </a:r>
            <a:r>
              <a:rPr lang="en-GB" sz="1200" kern="1200" dirty="0">
                <a:solidFill>
                  <a:schemeClr val="tx1"/>
                </a:solidFill>
                <a:effectLst/>
                <a:latin typeface="+mn-lt"/>
                <a:ea typeface="+mn-ea"/>
                <a:cs typeface="+mn-cs"/>
              </a:rPr>
              <a:t> and two </a:t>
            </a:r>
            <a:r>
              <a:rPr lang="en-GB" sz="1200" i="1" kern="1200" dirty="0">
                <a:solidFill>
                  <a:schemeClr val="tx1"/>
                </a:solidFill>
                <a:effectLst/>
                <a:latin typeface="+mn-lt"/>
                <a:ea typeface="+mn-ea"/>
                <a:cs typeface="+mn-cs"/>
              </a:rPr>
              <a:t>secondary </a:t>
            </a:r>
            <a:r>
              <a:rPr lang="en-GB" sz="1200" i="0" kern="1200" dirty="0">
                <a:solidFill>
                  <a:schemeClr val="tx1"/>
                </a:solidFill>
                <a:effectLst/>
                <a:latin typeface="+mn-lt"/>
                <a:ea typeface="+mn-ea"/>
                <a:cs typeface="+mn-cs"/>
              </a:rPr>
              <a:t>replicas</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Data is written to the primary and one secondary synchronously</a:t>
            </a:r>
            <a:r>
              <a:rPr lang="en-GB" sz="1200" kern="1200" baseline="0" dirty="0">
                <a:solidFill>
                  <a:schemeClr val="tx1"/>
                </a:solidFill>
                <a:effectLst/>
                <a:latin typeface="+mn-lt"/>
                <a:ea typeface="+mn-ea"/>
                <a:cs typeface="+mn-cs"/>
              </a:rPr>
              <a:t> and to the second replica a</a:t>
            </a:r>
            <a:r>
              <a:rPr lang="en-GB" sz="1200" kern="1200" dirty="0">
                <a:solidFill>
                  <a:schemeClr val="tx1"/>
                </a:solidFill>
                <a:effectLst/>
                <a:latin typeface="+mn-lt"/>
                <a:ea typeface="+mn-ea"/>
                <a:cs typeface="+mn-cs"/>
              </a:rPr>
              <a:t>synchronously.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the hardware fails on the primary replica, the database fails over to the secondary replica seamlessly . </a:t>
            </a:r>
          </a:p>
          <a:p>
            <a:r>
              <a:rPr lang="en-GB" sz="1200" kern="1200" dirty="0">
                <a:solidFill>
                  <a:schemeClr val="tx1"/>
                </a:solidFill>
                <a:effectLst/>
                <a:latin typeface="+mn-lt"/>
                <a:ea typeface="+mn-ea"/>
                <a:cs typeface="+mn-cs"/>
              </a:rPr>
              <a:t>In case of a physical loss of a replica, a new replica is automatically created. </a:t>
            </a:r>
          </a:p>
          <a:p>
            <a:r>
              <a:rPr lang="en-GB" sz="1200" kern="1200" dirty="0">
                <a:solidFill>
                  <a:schemeClr val="tx1"/>
                </a:solidFill>
                <a:effectLst/>
                <a:latin typeface="+mn-lt"/>
                <a:ea typeface="+mn-ea"/>
                <a:cs typeface="+mn-cs"/>
              </a:rPr>
              <a:t>So there are always at a minimum two physical, transactionally consistent copies of your data in the data centre.</a:t>
            </a:r>
          </a:p>
          <a:p>
            <a:r>
              <a:rPr lang="en-GB" sz="1200" kern="1200" dirty="0">
                <a:solidFill>
                  <a:schemeClr val="tx1"/>
                </a:solidFill>
                <a:effectLst/>
                <a:latin typeface="+mn-lt"/>
                <a:ea typeface="+mn-ea"/>
                <a:cs typeface="+mn-cs"/>
              </a:rPr>
              <a:t>And you don’t have to do anything to manage that. Its all done for you.</a:t>
            </a:r>
          </a:p>
          <a:p>
            <a:endParaRPr lang="en-GB" sz="120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Geo-replication</a:t>
            </a:r>
          </a:p>
          <a:p>
            <a:r>
              <a:rPr lang="en-GB" sz="1200" b="0" i="0" kern="1200" dirty="0">
                <a:solidFill>
                  <a:schemeClr val="tx1"/>
                </a:solidFill>
                <a:effectLst/>
                <a:latin typeface="+mn-lt"/>
                <a:ea typeface="+mn-ea"/>
                <a:cs typeface="+mn-cs"/>
              </a:rPr>
              <a:t>Y</a:t>
            </a:r>
            <a:r>
              <a:rPr lang="en-GB" sz="1200" b="0" i="0" kern="1200" baseline="0" dirty="0">
                <a:solidFill>
                  <a:schemeClr val="tx1"/>
                </a:solidFill>
                <a:effectLst/>
                <a:latin typeface="+mn-lt"/>
                <a:ea typeface="+mn-ea"/>
                <a:cs typeface="+mn-cs"/>
              </a:rPr>
              <a:t>ou can also setup your own replication </a:t>
            </a:r>
            <a:r>
              <a:rPr lang="en-GB" sz="1200" b="0" i="0" kern="1200" dirty="0">
                <a:solidFill>
                  <a:schemeClr val="tx1"/>
                </a:solidFill>
                <a:effectLst/>
                <a:latin typeface="+mn-lt"/>
                <a:ea typeface="+mn-ea"/>
                <a:cs typeface="+mn-cs"/>
              </a:rPr>
              <a:t>to another data centre</a:t>
            </a:r>
          </a:p>
          <a:p>
            <a:endParaRPr lang="en-GB" sz="1200" b="0" i="0" kern="1200" dirty="0">
              <a:solidFill>
                <a:schemeClr val="tx1"/>
              </a:solidFill>
              <a:effectLst/>
              <a:latin typeface="+mn-lt"/>
              <a:ea typeface="+mn-ea"/>
              <a:cs typeface="+mn-cs"/>
            </a:endParaRPr>
          </a:p>
          <a:p>
            <a:r>
              <a:rPr lang="en-US" dirty="0">
                <a:effectLst/>
              </a:rPr>
              <a:t>Here you can</a:t>
            </a:r>
            <a:r>
              <a:rPr lang="en-US" baseline="0" dirty="0">
                <a:effectLst/>
              </a:rPr>
              <a:t> have </a:t>
            </a:r>
            <a:r>
              <a:rPr lang="en-US" dirty="0">
                <a:effectLst/>
              </a:rPr>
              <a:t>asynchronous replicas of the primary database in another region. (Azure will recommend the partner</a:t>
            </a:r>
            <a:r>
              <a:rPr lang="en-US" baseline="0" dirty="0">
                <a:effectLst/>
              </a:rPr>
              <a:t> region</a:t>
            </a:r>
            <a:r>
              <a:rPr lang="en-US" dirty="0">
                <a:effectLst/>
              </a:rPr>
              <a:t> but you can chose anyone you like</a:t>
            </a:r>
            <a:r>
              <a:rPr lang="en-US" baseline="0" dirty="0">
                <a:effectLst/>
              </a:rPr>
              <a:t>)</a:t>
            </a:r>
            <a:r>
              <a:rPr lang="en-US" dirty="0">
                <a:effectLst/>
              </a:rPr>
              <a:t> </a:t>
            </a:r>
          </a:p>
          <a:p>
            <a:endParaRPr lang="en-US" dirty="0">
              <a:effectLst/>
            </a:endParaRPr>
          </a:p>
          <a:p>
            <a:r>
              <a:rPr lang="en-US" dirty="0">
                <a:effectLst/>
              </a:rPr>
              <a:t>You can have up to 4 read-only secondaries in any Azure region. </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BUT You will pay extra for the these extra databases</a:t>
            </a:r>
            <a:r>
              <a:rPr lang="en-GB" sz="1200" b="0" i="0" kern="1200" baseline="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endParaRPr lang="en-US" b="1"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You can break the replication or manually failover at any</a:t>
            </a:r>
            <a:r>
              <a:rPr lang="en-US" baseline="0" dirty="0">
                <a:effectLst/>
              </a:rPr>
              <a:t> time and the replica will become an online database</a:t>
            </a:r>
          </a:p>
          <a:p>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So you can see that log shipping, mirroring and Always On type functions can be added with little effort.</a:t>
            </a:r>
          </a:p>
          <a:p>
            <a:endParaRPr lang="en-GB"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26</a:t>
            </a:fld>
            <a:endParaRPr lang="en-GB" dirty="0"/>
          </a:p>
        </p:txBody>
      </p:sp>
    </p:spTree>
    <p:extLst>
      <p:ext uri="{BB962C8B-B14F-4D97-AF65-F5344CB8AC3E}">
        <p14:creationId xmlns:p14="http://schemas.microsoft.com/office/powerpoint/2010/main" val="3925600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r>
              <a:rPr lang="en-GB" b="1" dirty="0"/>
              <a:t>Geo-Replication</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Active Geo replication is now available for all databases tiers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offers read only secondary in</a:t>
            </a:r>
            <a:r>
              <a:rPr lang="en-GB" baseline="0" dirty="0"/>
              <a:t> another data centre with failover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r>
              <a:rPr lang="en-GB" dirty="0"/>
              <a:t>Ability to create the secondary database in any region in the world</a:t>
            </a:r>
          </a:p>
          <a:p>
            <a:r>
              <a:rPr lang="en-GB" dirty="0"/>
              <a:t>Ability to connect to the secondary database with read-only access</a:t>
            </a:r>
          </a:p>
          <a:p>
            <a:r>
              <a:rPr lang="en-GB" dirty="0"/>
              <a:t>Ability to create up to 4 parallel secondary databases in the same or different region</a:t>
            </a:r>
          </a:p>
          <a:p>
            <a:r>
              <a:rPr lang="en-GB" dirty="0"/>
              <a:t>Ability to configure performance objective of the secondary database</a:t>
            </a:r>
          </a:p>
          <a:p>
            <a:r>
              <a:rPr lang="en-GB" dirty="0"/>
              <a:t>When failover is activated to one of the secondary databases, other secondaries are automatically linked to the new primary</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sz="1200" b="0" i="0" kern="1200" dirty="0">
              <a:solidFill>
                <a:schemeClr val="tx1"/>
              </a:solidFill>
              <a:effectLst/>
              <a:latin typeface="+mn-lt"/>
              <a:ea typeface="+mn-ea"/>
              <a:cs typeface="+mn-cs"/>
            </a:endParaRPr>
          </a:p>
          <a:p>
            <a:endParaRPr lang="en-US" b="1" dirty="0">
              <a:effectLst/>
            </a:endParaRPr>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27</a:t>
            </a:fld>
            <a:endParaRPr lang="en-GB" dirty="0"/>
          </a:p>
        </p:txBody>
      </p:sp>
    </p:spTree>
    <p:extLst>
      <p:ext uri="{BB962C8B-B14F-4D97-AF65-F5344CB8AC3E}">
        <p14:creationId xmlns:p14="http://schemas.microsoft.com/office/powerpoint/2010/main" val="2717263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8338" y="468313"/>
            <a:ext cx="3036887" cy="2278062"/>
          </a:xfrm>
        </p:spPr>
      </p:sp>
      <p:sp>
        <p:nvSpPr>
          <p:cNvPr id="3" name="Notes Placeholder 2"/>
          <p:cNvSpPr>
            <a:spLocks noGrp="1"/>
          </p:cNvSpPr>
          <p:nvPr>
            <p:ph type="body" idx="1"/>
          </p:nvPr>
        </p:nvSpPr>
        <p:spPr>
          <a:xfrm>
            <a:off x="150472" y="2745922"/>
            <a:ext cx="6435523" cy="5712278"/>
          </a:xfrm>
        </p:spPr>
        <p:txBody>
          <a:bodyPr/>
          <a:lstStyle/>
          <a:p>
            <a:r>
              <a:rPr lang="en-GB" sz="1200" b="1" kern="1200" dirty="0">
                <a:solidFill>
                  <a:schemeClr val="tx1"/>
                </a:solidFill>
                <a:effectLst/>
                <a:latin typeface="+mn-lt"/>
                <a:ea typeface="+mn-ea"/>
                <a:cs typeface="+mn-cs"/>
              </a:rPr>
              <a:t>Restore a Database</a:t>
            </a:r>
          </a:p>
          <a:p>
            <a:r>
              <a:rPr lang="en-GB" sz="1200" b="0" kern="1200" dirty="0">
                <a:solidFill>
                  <a:schemeClr val="tx1"/>
                </a:solidFill>
                <a:effectLst/>
                <a:latin typeface="+mn-lt"/>
                <a:ea typeface="+mn-ea"/>
                <a:cs typeface="+mn-cs"/>
              </a:rPr>
              <a:t>In the event you need to restore</a:t>
            </a:r>
            <a:r>
              <a:rPr lang="en-GB" sz="1200" b="0" kern="1200" baseline="0" dirty="0">
                <a:solidFill>
                  <a:schemeClr val="tx1"/>
                </a:solidFill>
                <a:effectLst/>
                <a:latin typeface="+mn-lt"/>
                <a:ea typeface="+mn-ea"/>
                <a:cs typeface="+mn-cs"/>
              </a:rPr>
              <a:t> a database </a:t>
            </a:r>
            <a:r>
              <a:rPr lang="en-GB" sz="1200" b="0" kern="1200" dirty="0">
                <a:solidFill>
                  <a:schemeClr val="tx1"/>
                </a:solidFill>
                <a:effectLst/>
                <a:latin typeface="+mn-lt"/>
                <a:ea typeface="+mn-ea"/>
                <a:cs typeface="+mn-cs"/>
              </a:rPr>
              <a:t>it can be done from the Management Portal</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Point-in-time restore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Basic, standard, and premium all offer point in time restore.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But you cannot overwrite an existing database</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You can ONLY restore </a:t>
            </a:r>
            <a:r>
              <a:rPr lang="en-GB" sz="1200" b="0" kern="1200" baseline="0" dirty="0">
                <a:solidFill>
                  <a:schemeClr val="tx1"/>
                </a:solidFill>
                <a:effectLst/>
                <a:latin typeface="+mn-lt"/>
                <a:ea typeface="+mn-ea"/>
                <a:cs typeface="+mn-cs"/>
              </a:rPr>
              <a:t>to a new database on the same server.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Be warned backups</a:t>
            </a:r>
            <a:r>
              <a:rPr lang="en-GB" sz="1200" b="0" kern="1200" baseline="0" dirty="0">
                <a:solidFill>
                  <a:schemeClr val="tx1"/>
                </a:solidFill>
                <a:effectLst/>
                <a:latin typeface="+mn-lt"/>
                <a:ea typeface="+mn-ea"/>
                <a:cs typeface="+mn-cs"/>
              </a:rPr>
              <a:t> are only kept for a certain period d</a:t>
            </a:r>
            <a:r>
              <a:rPr lang="en-GB" sz="1200" b="0" kern="1200" dirty="0">
                <a:solidFill>
                  <a:schemeClr val="tx1"/>
                </a:solidFill>
                <a:effectLst/>
                <a:latin typeface="+mn-lt"/>
                <a:ea typeface="+mn-ea"/>
                <a:cs typeface="+mn-cs"/>
              </a:rPr>
              <a:t>epending on your service level.</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Basic	</a:t>
            </a:r>
            <a:r>
              <a:rPr lang="en-GB" sz="1200" b="0" kern="1200" dirty="0">
                <a:solidFill>
                  <a:schemeClr val="tx1"/>
                </a:solidFill>
                <a:effectLst/>
                <a:latin typeface="+mn-lt"/>
                <a:ea typeface="+mn-ea"/>
                <a:cs typeface="+mn-cs"/>
              </a:rPr>
              <a:t>kept for</a:t>
            </a:r>
            <a:r>
              <a:rPr lang="en-GB" sz="1200" b="0" kern="1200" baseline="0" dirty="0">
                <a:solidFill>
                  <a:schemeClr val="tx1"/>
                </a:solidFill>
                <a:effectLst/>
                <a:latin typeface="+mn-lt"/>
                <a:ea typeface="+mn-ea"/>
                <a:cs typeface="+mn-cs"/>
              </a:rPr>
              <a:t> the last</a:t>
            </a:r>
            <a:r>
              <a:rPr lang="en-GB" sz="1200" kern="1200" dirty="0">
                <a:solidFill>
                  <a:schemeClr val="tx1"/>
                </a:solidFill>
                <a:effectLst/>
                <a:latin typeface="+mn-lt"/>
                <a:ea typeface="+mn-ea"/>
                <a:cs typeface="+mn-cs"/>
              </a:rPr>
              <a:t> 7 days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Standard	</a:t>
            </a:r>
            <a:r>
              <a:rPr lang="en-GB" sz="1200" b="0" kern="1200" dirty="0">
                <a:solidFill>
                  <a:schemeClr val="tx1"/>
                </a:solidFill>
                <a:effectLst/>
                <a:latin typeface="+mn-lt"/>
                <a:ea typeface="+mn-ea"/>
                <a:cs typeface="+mn-cs"/>
              </a:rPr>
              <a:t>35</a:t>
            </a:r>
            <a:r>
              <a:rPr lang="en-GB" sz="1200" kern="1200" dirty="0">
                <a:solidFill>
                  <a:schemeClr val="tx1"/>
                </a:solidFill>
                <a:effectLst/>
                <a:latin typeface="+mn-lt"/>
                <a:ea typeface="+mn-ea"/>
                <a:cs typeface="+mn-cs"/>
              </a:rPr>
              <a:t> days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Premium	</a:t>
            </a:r>
            <a:r>
              <a:rPr lang="en-GB" sz="1200" kern="1200" dirty="0">
                <a:solidFill>
                  <a:schemeClr val="tx1"/>
                </a:solidFill>
                <a:effectLst/>
                <a:latin typeface="+mn-lt"/>
                <a:ea typeface="+mn-ea"/>
                <a:cs typeface="+mn-cs"/>
              </a:rPr>
              <a:t>35 days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Also note that you cannot access these backups to download and store elsewhere.</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you</a:t>
            </a:r>
            <a:r>
              <a:rPr lang="en-GB" sz="1200" kern="1200" baseline="0" dirty="0">
                <a:solidFill>
                  <a:schemeClr val="tx1"/>
                </a:solidFill>
                <a:effectLst/>
                <a:latin typeface="+mn-lt"/>
                <a:ea typeface="+mn-ea"/>
                <a:cs typeface="+mn-cs"/>
              </a:rPr>
              <a:t> need to keep backups for longer periods then you will have to create an automation task to do that for you</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a new service, currently in preview, that will allow you to keep backups for up to 10 years. This can be found on the server screen.</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Geo-restore</a:t>
            </a:r>
          </a:p>
          <a:p>
            <a:r>
              <a:rPr lang="en-GB" sz="1200" kern="1200" dirty="0">
                <a:solidFill>
                  <a:schemeClr val="tx1"/>
                </a:solidFill>
                <a:effectLst/>
                <a:latin typeface="+mn-lt"/>
                <a:ea typeface="+mn-ea"/>
                <a:cs typeface="+mn-cs"/>
              </a:rPr>
              <a:t>In the event of a catastrophic failure of the primary data centre Geo-restore</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allows you to restore a database to your partner region</a:t>
            </a:r>
          </a:p>
          <a:p>
            <a:r>
              <a:rPr lang="en-GB" sz="1200" kern="1200" dirty="0">
                <a:solidFill>
                  <a:schemeClr val="tx1"/>
                </a:solidFill>
                <a:effectLst/>
                <a:latin typeface="+mn-lt"/>
                <a:ea typeface="+mn-ea"/>
                <a:cs typeface="+mn-cs"/>
              </a:rPr>
              <a:t>This option only becomes</a:t>
            </a:r>
            <a:r>
              <a:rPr lang="en-GB" sz="1200" kern="1200" baseline="0" dirty="0">
                <a:solidFill>
                  <a:schemeClr val="tx1"/>
                </a:solidFill>
                <a:effectLst/>
                <a:latin typeface="+mn-lt"/>
                <a:ea typeface="+mn-ea"/>
                <a:cs typeface="+mn-cs"/>
              </a:rPr>
              <a:t> available in the portal when the primary database has gone offline</a:t>
            </a:r>
          </a:p>
          <a:p>
            <a:endParaRPr lang="en-GB" sz="1200" kern="1200" baseline="0" dirty="0">
              <a:solidFill>
                <a:schemeClr val="tx1"/>
              </a:solidFill>
              <a:effectLst/>
              <a:latin typeface="+mn-lt"/>
              <a:ea typeface="+mn-ea"/>
              <a:cs typeface="+mn-cs"/>
            </a:endParaRPr>
          </a:p>
          <a:p>
            <a:r>
              <a:rPr lang="en-GB" sz="1200" b="1" kern="1200" baseline="0" dirty="0">
                <a:solidFill>
                  <a:schemeClr val="tx1"/>
                </a:solidFill>
                <a:effectLst/>
                <a:latin typeface="+mn-lt"/>
                <a:ea typeface="+mn-ea"/>
                <a:cs typeface="+mn-cs"/>
              </a:rPr>
              <a:t>Geo Replication</a:t>
            </a:r>
            <a:endParaRPr lang="en-GB"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Geo Replication offers much better times in the event of the primary going offline</a:t>
            </a:r>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ERT and RPO values are engineering goals and provide guidance only. They are not part of SLA for SQL Database)</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15 mins</a:t>
            </a:r>
          </a:p>
          <a:p>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28</a:t>
            </a:fld>
            <a:endParaRPr lang="en-GB" dirty="0"/>
          </a:p>
        </p:txBody>
      </p:sp>
    </p:spTree>
    <p:extLst>
      <p:ext uri="{BB962C8B-B14F-4D97-AF65-F5344CB8AC3E}">
        <p14:creationId xmlns:p14="http://schemas.microsoft.com/office/powerpoint/2010/main" val="941738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Security and Monitoring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of the major concerns over using the cloud to hold your data is security. You are in effect putting your data on a server that is being shared with possibly hundreds of other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Microsoft have obviously put in place mechanisms and procedures to ensure your data systems stay isolated from anyone else in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what options do we have to keep our data secure from potential attack?</a:t>
            </a:r>
          </a:p>
          <a:p>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29</a:t>
            </a:fld>
            <a:endParaRPr lang="en-US" dirty="0"/>
          </a:p>
        </p:txBody>
      </p:sp>
    </p:spTree>
    <p:extLst>
      <p:ext uri="{BB962C8B-B14F-4D97-AF65-F5344CB8AC3E}">
        <p14:creationId xmlns:p14="http://schemas.microsoft.com/office/powerpoint/2010/main" val="1984580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1900" y="2927350"/>
            <a:ext cx="2143125" cy="1608138"/>
          </a:xfrm>
        </p:spPr>
      </p:sp>
      <p:sp>
        <p:nvSpPr>
          <p:cNvPr id="3" name="Notes Placeholder 2"/>
          <p:cNvSpPr>
            <a:spLocks noGrp="1"/>
          </p:cNvSpPr>
          <p:nvPr>
            <p:ph type="body" idx="1"/>
          </p:nvPr>
        </p:nvSpPr>
        <p:spPr>
          <a:xfrm>
            <a:off x="153357" y="424544"/>
            <a:ext cx="6258249" cy="8479970"/>
          </a:xfrm>
        </p:spPr>
        <p:txBody>
          <a:bodyPr/>
          <a:lstStyle/>
          <a:p>
            <a:r>
              <a:rPr lang="en-GB" b="1" dirty="0"/>
              <a:t>SQL Azure Security</a:t>
            </a:r>
          </a:p>
          <a:p>
            <a:endParaRPr lang="en-GB" dirty="0"/>
          </a:p>
          <a:p>
            <a:r>
              <a:rPr lang="en-GB" baseline="0" dirty="0"/>
              <a:t>By default, you cannot connect to a SQL database. You must give access to an IP address or address range that you want to have access to the database</a:t>
            </a:r>
          </a:p>
          <a:p>
            <a:endParaRPr lang="en-GB" dirty="0"/>
          </a:p>
          <a:p>
            <a:r>
              <a:rPr lang="en-GB" dirty="0"/>
              <a:t>We have already done this on the Dashboard Page – “Manage Allowed IP Addresses”</a:t>
            </a:r>
          </a:p>
          <a:p>
            <a:r>
              <a:rPr lang="en-GB" dirty="0"/>
              <a:t>We can also do this using T-SQL</a:t>
            </a:r>
          </a:p>
          <a:p>
            <a:endParaRPr lang="en-GB" dirty="0"/>
          </a:p>
          <a:p>
            <a:r>
              <a:rPr lang="en-GB" dirty="0"/>
              <a:t>The firewall</a:t>
            </a:r>
            <a:r>
              <a:rPr lang="en-GB" baseline="0" dirty="0"/>
              <a:t> rules can be either at a server level or  database level</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You can set server level firewall rules (but not database rules) with the Portal</a:t>
            </a:r>
          </a:p>
          <a:p>
            <a:r>
              <a:rPr lang="en-GB" baseline="0" dirty="0"/>
              <a:t>You can use T-SQL to set database and server level firewall rules (use master database for server level)</a:t>
            </a:r>
          </a:p>
          <a:p>
            <a:endParaRPr lang="en-GB" baseline="0" dirty="0"/>
          </a:p>
          <a:p>
            <a:r>
              <a:rPr lang="en-GB" sz="1200" kern="1200" dirty="0">
                <a:solidFill>
                  <a:schemeClr val="tx1"/>
                </a:solidFill>
                <a:latin typeface="+mn-lt"/>
                <a:ea typeface="+mn-ea"/>
                <a:cs typeface="+mn-cs"/>
              </a:rPr>
              <a:t>--Firewall Rules</a:t>
            </a:r>
          </a:p>
          <a:p>
            <a:r>
              <a:rPr lang="en-GB" sz="1200" kern="1200" dirty="0">
                <a:solidFill>
                  <a:schemeClr val="tx1"/>
                </a:solidFill>
                <a:latin typeface="+mn-lt"/>
                <a:ea typeface="+mn-ea"/>
                <a:cs typeface="+mn-cs"/>
              </a:rPr>
              <a:t>--Server level</a:t>
            </a:r>
          </a:p>
          <a:p>
            <a:r>
              <a:rPr lang="en-GB" sz="1200" kern="1200" dirty="0">
                <a:solidFill>
                  <a:schemeClr val="tx1"/>
                </a:solidFill>
                <a:latin typeface="+mn-lt"/>
                <a:ea typeface="+mn-ea"/>
                <a:cs typeface="+mn-cs"/>
              </a:rPr>
              <a:t>--here or in the GUI</a:t>
            </a:r>
          </a:p>
          <a:p>
            <a:r>
              <a:rPr lang="en-GB" sz="1200" kern="1200" dirty="0">
                <a:solidFill>
                  <a:schemeClr val="tx1"/>
                </a:solidFill>
                <a:latin typeface="+mn-lt"/>
                <a:ea typeface="+mn-ea"/>
                <a:cs typeface="+mn-cs"/>
              </a:rPr>
              <a:t>-- USE MASTER</a:t>
            </a:r>
          </a:p>
          <a:p>
            <a:r>
              <a:rPr lang="en-GB" sz="1200" kern="1200" dirty="0">
                <a:solidFill>
                  <a:schemeClr val="tx1"/>
                </a:solidFill>
                <a:latin typeface="+mn-lt"/>
                <a:ea typeface="+mn-ea"/>
                <a:cs typeface="+mn-cs"/>
              </a:rPr>
              <a:t>SELECT * from </a:t>
            </a:r>
            <a:r>
              <a:rPr lang="en-GB" sz="1200" kern="1200" dirty="0" err="1">
                <a:solidFill>
                  <a:schemeClr val="tx1"/>
                </a:solidFill>
                <a:latin typeface="+mn-lt"/>
                <a:ea typeface="+mn-ea"/>
                <a:cs typeface="+mn-cs"/>
              </a:rPr>
              <a:t>sys.firewall_rules</a:t>
            </a:r>
            <a:r>
              <a:rPr lang="en-GB" sz="1200" kern="1200" dirty="0">
                <a:solidFill>
                  <a:schemeClr val="tx1"/>
                </a:solidFill>
                <a:latin typeface="+mn-lt"/>
                <a:ea typeface="+mn-ea"/>
                <a:cs typeface="+mn-cs"/>
              </a:rPr>
              <a:t>;</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--create server level firewall rule</a:t>
            </a:r>
          </a:p>
          <a:p>
            <a:r>
              <a:rPr lang="en-GB" sz="1200" kern="1200" dirty="0">
                <a:solidFill>
                  <a:schemeClr val="tx1"/>
                </a:solidFill>
                <a:latin typeface="+mn-lt"/>
                <a:ea typeface="+mn-ea"/>
                <a:cs typeface="+mn-cs"/>
              </a:rPr>
              <a:t>EXEC </a:t>
            </a:r>
            <a:r>
              <a:rPr lang="en-GB" sz="1200" kern="1200" dirty="0" err="1">
                <a:solidFill>
                  <a:schemeClr val="tx1"/>
                </a:solidFill>
                <a:latin typeface="+mn-lt"/>
                <a:ea typeface="+mn-ea"/>
                <a:cs typeface="+mn-cs"/>
              </a:rPr>
              <a:t>sp_set_firewall_rule</a:t>
            </a:r>
            <a:r>
              <a:rPr lang="en-GB" sz="1200" kern="1200" dirty="0">
                <a:solidFill>
                  <a:schemeClr val="tx1"/>
                </a:solidFill>
                <a:latin typeface="+mn-lt"/>
                <a:ea typeface="+mn-ea"/>
                <a:cs typeface="+mn-cs"/>
              </a:rPr>
              <a:t> </a:t>
            </a:r>
          </a:p>
          <a:p>
            <a:r>
              <a:rPr lang="en-GB" sz="1200" kern="1200" dirty="0">
                <a:solidFill>
                  <a:schemeClr val="tx1"/>
                </a:solidFill>
                <a:latin typeface="+mn-lt"/>
                <a:ea typeface="+mn-ea"/>
                <a:cs typeface="+mn-cs"/>
              </a:rPr>
              <a:t>     @name = N'SFirewallRule1',</a:t>
            </a: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start_ip_address</a:t>
            </a:r>
            <a:r>
              <a:rPr lang="en-GB" sz="1200" kern="1200" dirty="0">
                <a:solidFill>
                  <a:schemeClr val="tx1"/>
                </a:solidFill>
                <a:latin typeface="+mn-lt"/>
                <a:ea typeface="+mn-ea"/>
                <a:cs typeface="+mn-cs"/>
              </a:rPr>
              <a:t> = '192.168.1.11',</a:t>
            </a: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end_ip_address</a:t>
            </a:r>
            <a:r>
              <a:rPr lang="en-GB" sz="1200" kern="1200" dirty="0">
                <a:solidFill>
                  <a:schemeClr val="tx1"/>
                </a:solidFill>
                <a:latin typeface="+mn-lt"/>
                <a:ea typeface="+mn-ea"/>
                <a:cs typeface="+mn-cs"/>
              </a:rPr>
              <a:t> = '192.168.1.11' </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--delete server level firewall</a:t>
            </a:r>
          </a:p>
          <a:p>
            <a:r>
              <a:rPr lang="en-GB" sz="1200" kern="1200" dirty="0">
                <a:solidFill>
                  <a:schemeClr val="tx1"/>
                </a:solidFill>
                <a:latin typeface="+mn-lt"/>
                <a:ea typeface="+mn-ea"/>
                <a:cs typeface="+mn-cs"/>
              </a:rPr>
              <a:t>EXEC </a:t>
            </a:r>
            <a:r>
              <a:rPr lang="en-GB" sz="1200" kern="1200" dirty="0" err="1">
                <a:solidFill>
                  <a:schemeClr val="tx1"/>
                </a:solidFill>
                <a:latin typeface="+mn-lt"/>
                <a:ea typeface="+mn-ea"/>
                <a:cs typeface="+mn-cs"/>
              </a:rPr>
              <a:t>sp_delete_firewall_rule</a:t>
            </a:r>
            <a:r>
              <a:rPr lang="en-GB" sz="1200" kern="1200" dirty="0">
                <a:solidFill>
                  <a:schemeClr val="tx1"/>
                </a:solidFill>
                <a:latin typeface="+mn-lt"/>
                <a:ea typeface="+mn-ea"/>
                <a:cs typeface="+mn-cs"/>
              </a:rPr>
              <a:t> @name = N'SFirewallRule1'</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--Database level</a:t>
            </a:r>
          </a:p>
          <a:p>
            <a:r>
              <a:rPr lang="en-GB" sz="1200" kern="1200" dirty="0">
                <a:solidFill>
                  <a:schemeClr val="tx1"/>
                </a:solidFill>
                <a:latin typeface="+mn-lt"/>
                <a:ea typeface="+mn-ea"/>
                <a:cs typeface="+mn-cs"/>
              </a:rPr>
              <a:t>--only possible from here</a:t>
            </a:r>
          </a:p>
          <a:p>
            <a:r>
              <a:rPr lang="en-GB" sz="1200" kern="1200" dirty="0">
                <a:solidFill>
                  <a:schemeClr val="tx1"/>
                </a:solidFill>
                <a:latin typeface="+mn-lt"/>
                <a:ea typeface="+mn-ea"/>
                <a:cs typeface="+mn-cs"/>
              </a:rPr>
              <a:t>--USE AdventureWorks2012</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Select * from </a:t>
            </a:r>
            <a:r>
              <a:rPr lang="en-GB" sz="1200" kern="1200" dirty="0" err="1">
                <a:solidFill>
                  <a:schemeClr val="tx1"/>
                </a:solidFill>
                <a:latin typeface="+mn-lt"/>
                <a:ea typeface="+mn-ea"/>
                <a:cs typeface="+mn-cs"/>
              </a:rPr>
              <a:t>sys.database_firewall_rules</a:t>
            </a:r>
            <a:r>
              <a:rPr lang="en-GB" sz="1200" kern="1200" dirty="0">
                <a:solidFill>
                  <a:schemeClr val="tx1"/>
                </a:solidFill>
                <a:latin typeface="+mn-lt"/>
                <a:ea typeface="+mn-ea"/>
                <a:cs typeface="+mn-cs"/>
              </a:rPr>
              <a:t>;</a:t>
            </a:r>
          </a:p>
          <a:p>
            <a:r>
              <a:rPr lang="en-GB" sz="1200" kern="1200" dirty="0">
                <a:solidFill>
                  <a:schemeClr val="tx1"/>
                </a:solidFill>
                <a:latin typeface="+mn-lt"/>
                <a:ea typeface="+mn-ea"/>
                <a:cs typeface="+mn-cs"/>
              </a:rPr>
              <a:t>GO</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--create database level firewall</a:t>
            </a:r>
          </a:p>
          <a:p>
            <a:r>
              <a:rPr lang="en-GB" sz="1200" kern="1200" dirty="0">
                <a:solidFill>
                  <a:schemeClr val="tx1"/>
                </a:solidFill>
                <a:latin typeface="+mn-lt"/>
                <a:ea typeface="+mn-ea"/>
                <a:cs typeface="+mn-cs"/>
              </a:rPr>
              <a:t>EXEC </a:t>
            </a:r>
            <a:r>
              <a:rPr lang="en-GB" sz="1200" kern="1200" dirty="0" err="1">
                <a:solidFill>
                  <a:schemeClr val="tx1"/>
                </a:solidFill>
                <a:latin typeface="+mn-lt"/>
                <a:ea typeface="+mn-ea"/>
                <a:cs typeface="+mn-cs"/>
              </a:rPr>
              <a:t>sp_set_database_firewall_rule</a:t>
            </a:r>
            <a:r>
              <a:rPr lang="en-GB" sz="1200" kern="1200" dirty="0">
                <a:solidFill>
                  <a:schemeClr val="tx1"/>
                </a:solidFill>
                <a:latin typeface="+mn-lt"/>
                <a:ea typeface="+mn-ea"/>
                <a:cs typeface="+mn-cs"/>
              </a:rPr>
              <a:t> </a:t>
            </a:r>
          </a:p>
          <a:p>
            <a:r>
              <a:rPr lang="en-GB" sz="1200" kern="1200" dirty="0">
                <a:solidFill>
                  <a:schemeClr val="tx1"/>
                </a:solidFill>
                <a:latin typeface="+mn-lt"/>
                <a:ea typeface="+mn-ea"/>
                <a:cs typeface="+mn-cs"/>
              </a:rPr>
              <a:t>     @name = N'DBFirewallRule1',</a:t>
            </a: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start_ip_address</a:t>
            </a:r>
            <a:r>
              <a:rPr lang="en-GB" sz="1200" kern="1200" dirty="0">
                <a:solidFill>
                  <a:schemeClr val="tx1"/>
                </a:solidFill>
                <a:latin typeface="+mn-lt"/>
                <a:ea typeface="+mn-ea"/>
                <a:cs typeface="+mn-cs"/>
              </a:rPr>
              <a:t> = '192.168.1.50',</a:t>
            </a: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end_ip_address</a:t>
            </a:r>
            <a:r>
              <a:rPr lang="en-GB" sz="1200" kern="1200" dirty="0">
                <a:solidFill>
                  <a:schemeClr val="tx1"/>
                </a:solidFill>
                <a:latin typeface="+mn-lt"/>
                <a:ea typeface="+mn-ea"/>
                <a:cs typeface="+mn-cs"/>
              </a:rPr>
              <a:t> = '192.168.1.50' </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--delete database level firewall</a:t>
            </a:r>
          </a:p>
          <a:p>
            <a:r>
              <a:rPr lang="en-GB" sz="1200" kern="1200" dirty="0">
                <a:solidFill>
                  <a:schemeClr val="tx1"/>
                </a:solidFill>
                <a:latin typeface="+mn-lt"/>
                <a:ea typeface="+mn-ea"/>
                <a:cs typeface="+mn-cs"/>
              </a:rPr>
              <a:t>EXEC </a:t>
            </a:r>
            <a:r>
              <a:rPr lang="en-GB" sz="1200" kern="1200" dirty="0" err="1">
                <a:solidFill>
                  <a:schemeClr val="tx1"/>
                </a:solidFill>
                <a:latin typeface="+mn-lt"/>
                <a:ea typeface="+mn-ea"/>
                <a:cs typeface="+mn-cs"/>
              </a:rPr>
              <a:t>sp_delete_database_firewall_rule</a:t>
            </a:r>
            <a:r>
              <a:rPr lang="en-GB" sz="1200" kern="1200" dirty="0">
                <a:solidFill>
                  <a:schemeClr val="tx1"/>
                </a:solidFill>
                <a:latin typeface="+mn-lt"/>
                <a:ea typeface="+mn-ea"/>
                <a:cs typeface="+mn-cs"/>
              </a:rPr>
              <a:t> @name = N'DBFirewallRule1'</a:t>
            </a:r>
          </a:p>
          <a:p>
            <a:endParaRPr lang="en-GB" sz="1200" dirty="0">
              <a:latin typeface="Courier New" panose="02070309020205020404" pitchFamily="49" charset="0"/>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You must also explicitly allow other Azure services to connect to your database on the same </a:t>
            </a:r>
            <a:r>
              <a:rPr lang="en-GB" dirty="0"/>
              <a:t>“Manage Allowed IP Addresses” screen</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30</a:t>
            </a:fld>
            <a:endParaRPr lang="en-GB"/>
          </a:p>
        </p:txBody>
      </p:sp>
    </p:spTree>
    <p:extLst>
      <p:ext uri="{BB962C8B-B14F-4D97-AF65-F5344CB8AC3E}">
        <p14:creationId xmlns:p14="http://schemas.microsoft.com/office/powerpoint/2010/main" val="252024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1" dirty="0"/>
              <a:t>Resources</a:t>
            </a:r>
          </a:p>
          <a:p>
            <a:endParaRPr lang="en-GB"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Microsoft Azure SQL Database has grown significantly since I starting speaking on Azure 3 - 4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There just isn’t enough time to cover everything I want to in this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So I will have to introduce a number features but won’t have time to demonstrate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Instead I’ve produced short videos on my YouTube channel of the different subjects so you can watch the demos that you are interested in, in more manageable, shorter chunks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I have also produced a Free E Book</a:t>
            </a:r>
          </a:p>
          <a:p>
            <a:endParaRPr lang="en-GB" sz="105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050" baseline="0" dirty="0"/>
              <a:t>I’ve just updated it to the 4</a:t>
            </a:r>
            <a:r>
              <a:rPr lang="en-GB" sz="1050" baseline="30000" dirty="0"/>
              <a:t>th</a:t>
            </a:r>
            <a:r>
              <a:rPr lang="en-GB" sz="1050" baseline="0" dirty="0"/>
              <a:t>  edition for this conference</a:t>
            </a:r>
          </a:p>
          <a:p>
            <a:r>
              <a:rPr lang="en-GB" sz="1050" dirty="0"/>
              <a:t>It’s over 100 pages long and covers everything that I will mention today and a lot more besides. And it has source code for all the demos</a:t>
            </a:r>
            <a:endParaRPr lang="en-GB" sz="1050" baseline="0" dirty="0"/>
          </a:p>
          <a:p>
            <a:endParaRPr lang="en-GB" sz="1050" baseline="0" dirty="0"/>
          </a:p>
          <a:p>
            <a:r>
              <a:rPr lang="en-GB" sz="1050" baseline="0" dirty="0"/>
              <a:t>You can get this for free by signing up on www.gethynellis.com</a:t>
            </a:r>
          </a:p>
          <a:p>
            <a:endParaRPr lang="en-GB" sz="1050" baseline="0" dirty="0"/>
          </a:p>
        </p:txBody>
      </p:sp>
      <p:sp>
        <p:nvSpPr>
          <p:cNvPr id="4" name="Slide Number Placeholder 3"/>
          <p:cNvSpPr>
            <a:spLocks noGrp="1"/>
          </p:cNvSpPr>
          <p:nvPr>
            <p:ph type="sldNum" sz="quarter" idx="10"/>
          </p:nvPr>
        </p:nvSpPr>
        <p:spPr/>
        <p:txBody>
          <a:bodyPr/>
          <a:lstStyle/>
          <a:p>
            <a:fld id="{DC95D82D-47D2-4BFF-B919-04BEF2605DD9}" type="slidenum">
              <a:rPr lang="en-GB" smtClean="0"/>
              <a:t>4</a:t>
            </a:fld>
            <a:endParaRPr lang="en-GB"/>
          </a:p>
        </p:txBody>
      </p:sp>
    </p:spTree>
    <p:extLst>
      <p:ext uri="{BB962C8B-B14F-4D97-AF65-F5344CB8AC3E}">
        <p14:creationId xmlns:p14="http://schemas.microsoft.com/office/powerpoint/2010/main" val="254658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3313" y="685800"/>
            <a:ext cx="2212975" cy="1660525"/>
          </a:xfrm>
        </p:spPr>
      </p:sp>
      <p:sp>
        <p:nvSpPr>
          <p:cNvPr id="3" name="Notes Placeholder 2"/>
          <p:cNvSpPr>
            <a:spLocks noGrp="1"/>
          </p:cNvSpPr>
          <p:nvPr>
            <p:ph type="body" idx="1"/>
          </p:nvPr>
        </p:nvSpPr>
        <p:spPr>
          <a:xfrm>
            <a:off x="150472" y="2655183"/>
            <a:ext cx="6435523" cy="5803017"/>
          </a:xfrm>
        </p:spPr>
        <p:txBody>
          <a:bodyPr/>
          <a:lstStyle/>
          <a:p>
            <a:r>
              <a:rPr lang="en-GB" b="1" dirty="0"/>
              <a:t>SQL Azure Security</a:t>
            </a:r>
          </a:p>
          <a:p>
            <a:endParaRPr lang="en-GB" b="1" dirty="0"/>
          </a:p>
          <a:p>
            <a:r>
              <a:rPr lang="en-GB" dirty="0"/>
              <a:t>Here</a:t>
            </a:r>
            <a:r>
              <a:rPr lang="en-GB" baseline="0" dirty="0"/>
              <a:t> is an explanation of Azure Security</a:t>
            </a:r>
          </a:p>
          <a:p>
            <a:endParaRPr lang="en-GB" baseline="0" dirty="0"/>
          </a:p>
          <a:p>
            <a:r>
              <a:rPr lang="en-GB" baseline="0" dirty="0"/>
              <a:t>First the Server level rules are checked</a:t>
            </a:r>
          </a:p>
          <a:p>
            <a:r>
              <a:rPr lang="en-GB" baseline="0" dirty="0"/>
              <a:t>If the server rules pass then you can connect to any database on that server</a:t>
            </a:r>
          </a:p>
          <a:p>
            <a:r>
              <a:rPr lang="en-GB" baseline="0" dirty="0"/>
              <a:t>If the server rules fail the database rules will be checked</a:t>
            </a:r>
          </a:p>
          <a:p>
            <a:r>
              <a:rPr lang="en-GB" baseline="0" dirty="0"/>
              <a:t>If the database rule is passed then you can only connect to that one database</a:t>
            </a:r>
          </a:p>
          <a:p>
            <a:endParaRPr lang="en-GB" baseline="0" dirty="0"/>
          </a:p>
          <a:p>
            <a:r>
              <a:rPr lang="en-GB" baseline="0" dirty="0"/>
              <a:t>You must explicitly allow other Azure services to connect</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31</a:t>
            </a:fld>
            <a:endParaRPr lang="en-GB"/>
          </a:p>
        </p:txBody>
      </p:sp>
    </p:spTree>
    <p:extLst>
      <p:ext uri="{BB962C8B-B14F-4D97-AF65-F5344CB8AC3E}">
        <p14:creationId xmlns:p14="http://schemas.microsoft.com/office/powerpoint/2010/main" val="155660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r>
              <a:rPr lang="en-GB" b="1" dirty="0"/>
              <a:t>Transparent Data Encryption (TDE)</a:t>
            </a:r>
          </a:p>
          <a:p>
            <a:endParaRPr lang="en-GB" dirty="0"/>
          </a:p>
          <a:p>
            <a:r>
              <a:rPr lang="en-GB" dirty="0"/>
              <a:t>All new databases will have TDE enabled by default</a:t>
            </a:r>
          </a:p>
          <a:p>
            <a:r>
              <a:rPr lang="en-GB" dirty="0"/>
              <a:t>Old databases</a:t>
            </a:r>
            <a:r>
              <a:rPr lang="en-GB" baseline="0" dirty="0"/>
              <a:t> can be updated to include TDE</a:t>
            </a:r>
          </a:p>
          <a:p>
            <a:endParaRPr lang="en-GB" baseline="0" dirty="0"/>
          </a:p>
          <a:p>
            <a:r>
              <a:rPr lang="en-GB" baseline="0" dirty="0"/>
              <a:t>Azure manages the certificates. You do not have access to them</a:t>
            </a:r>
          </a:p>
          <a:p>
            <a:endParaRPr lang="en-GB" baseline="0" dirty="0"/>
          </a:p>
          <a:p>
            <a:r>
              <a:rPr lang="en-GB" baseline="0" dirty="0"/>
              <a:t>New option just announced you can now use your own certificates</a:t>
            </a:r>
          </a:p>
          <a:p>
            <a:endParaRPr lang="en-GB" dirty="0"/>
          </a:p>
          <a:p>
            <a:r>
              <a:rPr lang="en-GB" baseline="0" dirty="0"/>
              <a:t>This ensure your database</a:t>
            </a:r>
            <a:r>
              <a:rPr lang="en-GB" dirty="0"/>
              <a:t> is secure in the event that the data files are stolen</a:t>
            </a:r>
            <a:endParaRPr lang="en-GB" baseline="0" dirty="0"/>
          </a:p>
          <a:p>
            <a:endParaRPr lang="en-GB" baseline="0" dirty="0"/>
          </a:p>
          <a:p>
            <a:r>
              <a:rPr lang="en-GB" baseline="0" dirty="0"/>
              <a:t>Backups (BACPAC files) are not encrypted</a:t>
            </a:r>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32</a:t>
            </a:fld>
            <a:endParaRPr lang="en-GB" dirty="0"/>
          </a:p>
        </p:txBody>
      </p:sp>
    </p:spTree>
    <p:extLst>
      <p:ext uri="{BB962C8B-B14F-4D97-AF65-F5344CB8AC3E}">
        <p14:creationId xmlns:p14="http://schemas.microsoft.com/office/powerpoint/2010/main" val="183750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35</a:t>
            </a:fld>
            <a:endParaRPr lang="en-GB"/>
          </a:p>
        </p:txBody>
      </p:sp>
    </p:spTree>
    <p:extLst>
      <p:ext uri="{BB962C8B-B14F-4D97-AF65-F5344CB8AC3E}">
        <p14:creationId xmlns:p14="http://schemas.microsoft.com/office/powerpoint/2010/main" val="4107547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2625" y="606425"/>
            <a:ext cx="3186113" cy="1792288"/>
          </a:xfrm>
        </p:spPr>
      </p:sp>
      <p:sp>
        <p:nvSpPr>
          <p:cNvPr id="3" name="Notes Placeholder 2"/>
          <p:cNvSpPr>
            <a:spLocks noGrp="1"/>
          </p:cNvSpPr>
          <p:nvPr>
            <p:ph type="body" idx="1"/>
          </p:nvPr>
        </p:nvSpPr>
        <p:spPr>
          <a:xfrm>
            <a:off x="150472" y="2620848"/>
            <a:ext cx="6435523" cy="5837352"/>
          </a:xfrm>
        </p:spPr>
        <p:txBody>
          <a:bodyPr/>
          <a:lstStyle/>
          <a:p>
            <a:r>
              <a:rPr lang="en-GB" b="1" dirty="0"/>
              <a:t>SQL Database Monitor</a:t>
            </a:r>
          </a:p>
          <a:p>
            <a:endParaRPr lang="en-GB" b="1" dirty="0"/>
          </a:p>
          <a:p>
            <a:r>
              <a:rPr lang="en-GB" b="0" dirty="0"/>
              <a:t>The default screen for a SQL database has a small image in the middle for monitoring metrics on the database.</a:t>
            </a:r>
          </a:p>
          <a:p>
            <a:endParaRPr lang="en-GB" b="0" dirty="0"/>
          </a:p>
          <a:p>
            <a:r>
              <a:rPr lang="en-GB" b="0" dirty="0"/>
              <a:t>One nice</a:t>
            </a:r>
            <a:r>
              <a:rPr lang="en-GB" b="0" baseline="0" dirty="0"/>
              <a:t> feature of the new portal is to create your own dashboard so its possible to create a dashboard with your own graphs</a:t>
            </a:r>
          </a:p>
          <a:p>
            <a:endParaRPr lang="en-GB" b="0" baseline="0" dirty="0"/>
          </a:p>
          <a:p>
            <a:r>
              <a:rPr lang="en-GB" b="0" baseline="0" dirty="0"/>
              <a:t>At the top of the portal click New Dashboard. </a:t>
            </a:r>
          </a:p>
          <a:p>
            <a:r>
              <a:rPr lang="en-GB" b="0" baseline="0" dirty="0"/>
              <a:t>Edit the title</a:t>
            </a:r>
          </a:p>
          <a:p>
            <a:r>
              <a:rPr lang="en-GB" b="0" baseline="0" dirty="0"/>
              <a:t>On the left side select </a:t>
            </a:r>
          </a:p>
          <a:p>
            <a:r>
              <a:rPr lang="en-GB" b="0" baseline="0" dirty="0"/>
              <a:t>Tiles by Type</a:t>
            </a:r>
          </a:p>
          <a:p>
            <a:r>
              <a:rPr lang="en-GB" b="0" baseline="0" dirty="0"/>
              <a:t>Type of SQL Databases</a:t>
            </a:r>
          </a:p>
          <a:p>
            <a:r>
              <a:rPr lang="en-GB" b="0" baseline="0" dirty="0"/>
              <a:t>Resource AdventureWorks2012</a:t>
            </a:r>
          </a:p>
          <a:p>
            <a:r>
              <a:rPr lang="en-GB" b="0" baseline="0" dirty="0"/>
              <a:t>Drag the “database size” onto the screen</a:t>
            </a:r>
          </a:p>
          <a:p>
            <a:r>
              <a:rPr lang="en-GB" b="0" baseline="0" dirty="0"/>
              <a:t>Resize using the “…” link</a:t>
            </a:r>
          </a:p>
          <a:p>
            <a:r>
              <a:rPr lang="en-GB" b="0" baseline="0" dirty="0"/>
              <a:t>Click edit to change the metric and time range</a:t>
            </a:r>
            <a:endParaRPr lang="en-GB" b="0" dirty="0"/>
          </a:p>
          <a:p>
            <a:endParaRPr lang="en-GB" dirty="0"/>
          </a:p>
          <a:p>
            <a:r>
              <a:rPr lang="en-GB" dirty="0"/>
              <a:t>We can also add alerts to</a:t>
            </a:r>
            <a:r>
              <a:rPr lang="en-GB" baseline="0" dirty="0"/>
              <a:t> warn us when these metrics go over a certain threshold</a:t>
            </a:r>
          </a:p>
          <a:p>
            <a:r>
              <a:rPr lang="en-GB" baseline="0" dirty="0"/>
              <a:t>Drag the Database Alerts tile onto the screen</a:t>
            </a:r>
          </a:p>
          <a:p>
            <a:endParaRPr lang="en-GB" baseline="0" dirty="0"/>
          </a:p>
          <a:p>
            <a:r>
              <a:rPr lang="en-GB" baseline="0" dirty="0"/>
              <a:t>We’ll set up alerts on “Blocked by Firewall” and “Failed Connection”</a:t>
            </a:r>
          </a:p>
          <a:p>
            <a:endParaRPr lang="en-GB" baseline="0" dirty="0"/>
          </a:p>
          <a:p>
            <a:r>
              <a:rPr lang="en-GB" baseline="0" dirty="0"/>
              <a:t>Here’s a thought. </a:t>
            </a:r>
          </a:p>
          <a:p>
            <a:r>
              <a:rPr lang="en-GB" baseline="0" dirty="0"/>
              <a:t>Metrics and alerts are made against a particular database. The blocked by firewall is most likely stopped at server level not database level.</a:t>
            </a:r>
          </a:p>
          <a:p>
            <a:r>
              <a:rPr lang="en-GB" baseline="0" dirty="0"/>
              <a:t>So how can it be recorded against a database when it can’t possibly get there?</a:t>
            </a:r>
          </a:p>
          <a:p>
            <a:r>
              <a:rPr lang="en-GB" baseline="0" dirty="0"/>
              <a:t>Well if you don’t specify a database in your connection string then the metric won’t be picked up</a:t>
            </a:r>
          </a:p>
          <a:p>
            <a:endParaRPr lang="en-GB" baseline="0" dirty="0"/>
          </a:p>
        </p:txBody>
      </p:sp>
      <p:sp>
        <p:nvSpPr>
          <p:cNvPr id="4" name="Slide Number Placeholder 3"/>
          <p:cNvSpPr>
            <a:spLocks noGrp="1"/>
          </p:cNvSpPr>
          <p:nvPr>
            <p:ph type="sldNum" sz="quarter" idx="10"/>
          </p:nvPr>
        </p:nvSpPr>
        <p:spPr/>
        <p:txBody>
          <a:bodyPr/>
          <a:lstStyle/>
          <a:p>
            <a:fld id="{DC95D82D-47D2-4BFF-B919-04BEF2605DD9}" type="slidenum">
              <a:rPr lang="en-GB" smtClean="0"/>
              <a:t>36</a:t>
            </a:fld>
            <a:endParaRPr lang="en-GB"/>
          </a:p>
        </p:txBody>
      </p:sp>
    </p:spTree>
    <p:extLst>
      <p:ext uri="{BB962C8B-B14F-4D97-AF65-F5344CB8AC3E}">
        <p14:creationId xmlns:p14="http://schemas.microsoft.com/office/powerpoint/2010/main" val="1866146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37</a:t>
            </a:fld>
            <a:endParaRPr lang="en-US" dirty="0"/>
          </a:p>
        </p:txBody>
      </p:sp>
    </p:spTree>
    <p:extLst>
      <p:ext uri="{BB962C8B-B14F-4D97-AF65-F5344CB8AC3E}">
        <p14:creationId xmlns:p14="http://schemas.microsoft.com/office/powerpoint/2010/main" val="2751223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40</a:t>
            </a:fld>
            <a:endParaRPr lang="en-US" dirty="0"/>
          </a:p>
        </p:txBody>
      </p:sp>
    </p:spTree>
    <p:extLst>
      <p:ext uri="{BB962C8B-B14F-4D97-AF65-F5344CB8AC3E}">
        <p14:creationId xmlns:p14="http://schemas.microsoft.com/office/powerpoint/2010/main" val="3755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25663" y="685800"/>
            <a:ext cx="2579687" cy="1933575"/>
          </a:xfrm>
        </p:spPr>
      </p:sp>
      <p:sp>
        <p:nvSpPr>
          <p:cNvPr id="3" name="Notes Placeholder 2"/>
          <p:cNvSpPr>
            <a:spLocks noGrp="1"/>
          </p:cNvSpPr>
          <p:nvPr>
            <p:ph type="body" idx="1"/>
          </p:nvPr>
        </p:nvSpPr>
        <p:spPr>
          <a:xfrm>
            <a:off x="150472" y="3181641"/>
            <a:ext cx="6435523" cy="5276559"/>
          </a:xfrm>
        </p:spPr>
        <p:txBody>
          <a:bodyPr/>
          <a:lstStyle/>
          <a:p>
            <a:r>
              <a:rPr lang="en-GB" sz="1200" b="1" kern="1200" dirty="0">
                <a:solidFill>
                  <a:schemeClr val="tx1"/>
                </a:solidFill>
                <a:effectLst/>
                <a:latin typeface="+mn-lt"/>
                <a:ea typeface="+mn-ea"/>
                <a:cs typeface="+mn-cs"/>
              </a:rPr>
              <a:t>SQL Agent in Azure SQL DB</a:t>
            </a:r>
          </a:p>
          <a:p>
            <a:r>
              <a:rPr lang="en-GB" sz="1200" kern="1200" dirty="0">
                <a:solidFill>
                  <a:schemeClr val="tx1"/>
                </a:solidFill>
                <a:effectLst/>
                <a:latin typeface="+mn-lt"/>
                <a:ea typeface="+mn-ea"/>
                <a:cs typeface="+mn-cs"/>
              </a:rPr>
              <a:t>You will remember that  with Azure SQL Database there is no SQL Agent</a:t>
            </a:r>
          </a:p>
          <a:p>
            <a:r>
              <a:rPr lang="en-GB" sz="1200" kern="1200" dirty="0">
                <a:solidFill>
                  <a:schemeClr val="tx1"/>
                </a:solidFill>
                <a:effectLst/>
                <a:latin typeface="+mn-lt"/>
                <a:ea typeface="+mn-ea"/>
                <a:cs typeface="+mn-cs"/>
              </a:rPr>
              <a:t>so you can’t create scheduled agent jobs within a SQL Azure database.</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Remember SQL Azure Database is an example of a database as a service so only offers a the features of a database. i.e. somewhere to place</a:t>
            </a:r>
            <a:r>
              <a:rPr lang="en-GB" sz="1200" kern="1200" baseline="0" dirty="0">
                <a:solidFill>
                  <a:schemeClr val="tx1"/>
                </a:solidFill>
                <a:effectLst/>
                <a:latin typeface="+mn-lt"/>
                <a:ea typeface="+mn-ea"/>
                <a:cs typeface="+mn-cs"/>
              </a:rPr>
              <a:t> your tables and data</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options do</a:t>
            </a:r>
            <a:r>
              <a:rPr lang="en-GB" sz="1200" kern="1200" baseline="0" dirty="0">
                <a:solidFill>
                  <a:schemeClr val="tx1"/>
                </a:solidFill>
                <a:effectLst/>
                <a:latin typeface="+mn-lt"/>
                <a:ea typeface="+mn-ea"/>
                <a:cs typeface="+mn-cs"/>
              </a:rPr>
              <a:t> we have to run scheduled tasks against an Azure SQL database?</a:t>
            </a:r>
            <a:endParaRPr lang="en-GB" sz="1200"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41</a:t>
            </a:fld>
            <a:endParaRPr lang="en-GB"/>
          </a:p>
        </p:txBody>
      </p:sp>
    </p:spTree>
    <p:extLst>
      <p:ext uri="{BB962C8B-B14F-4D97-AF65-F5344CB8AC3E}">
        <p14:creationId xmlns:p14="http://schemas.microsoft.com/office/powerpoint/2010/main" val="4186314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1188" y="147638"/>
            <a:ext cx="2970212" cy="1671637"/>
          </a:xfrm>
        </p:spPr>
      </p:sp>
      <p:sp>
        <p:nvSpPr>
          <p:cNvPr id="3" name="Notes Placeholder 2"/>
          <p:cNvSpPr>
            <a:spLocks noGrp="1"/>
          </p:cNvSpPr>
          <p:nvPr>
            <p:ph type="body" idx="1"/>
          </p:nvPr>
        </p:nvSpPr>
        <p:spPr>
          <a:xfrm>
            <a:off x="150472" y="1382487"/>
            <a:ext cx="6435523" cy="7601644"/>
          </a:xfrm>
        </p:spPr>
        <p:txBody>
          <a:bodyPr/>
          <a:lstStyle/>
          <a:p>
            <a:r>
              <a:rPr lang="en-GB" sz="1200" b="1" kern="1200" dirty="0">
                <a:solidFill>
                  <a:schemeClr val="tx1"/>
                </a:solidFill>
                <a:effectLst/>
                <a:latin typeface="+mn-lt"/>
                <a:ea typeface="+mn-ea"/>
                <a:cs typeface="+mn-cs"/>
              </a:rPr>
              <a:t>Linked Servers</a:t>
            </a:r>
          </a:p>
          <a:p>
            <a:endParaRPr lang="en-GB" sz="1200" b="1"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 is possible to create a linked server from  On Premises SQL Server  to an Azure SQL Database however it does a take a couple of extra steps</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must create an ODBC DSN that connects to your Azure SQL server</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Then create a Linked server to that ODBC</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 would then be possible to run Agent jobs on your local SQL Server that ran queries and procedures on your Azure SQL database.</a:t>
            </a:r>
          </a:p>
          <a:p>
            <a:endParaRPr lang="en-GB" sz="1200" b="0" kern="1200" dirty="0">
              <a:solidFill>
                <a:schemeClr val="tx1"/>
              </a:solidFill>
              <a:effectLst/>
              <a:latin typeface="+mn-lt"/>
              <a:ea typeface="+mn-ea"/>
              <a:cs typeface="+mn-cs"/>
            </a:endParaRPr>
          </a:p>
          <a:p>
            <a:endParaRPr lang="en-GB" sz="1200" b="0" kern="1200" dirty="0">
              <a:solidFill>
                <a:schemeClr val="tx1"/>
              </a:solidFill>
              <a:effectLst/>
              <a:latin typeface="+mn-lt"/>
              <a:ea typeface="+mn-ea"/>
              <a:cs typeface="+mn-cs"/>
            </a:endParaRPr>
          </a:p>
          <a:p>
            <a:endParaRPr lang="en-GB" sz="1200" b="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42</a:t>
            </a:fld>
            <a:endParaRPr lang="en-GB"/>
          </a:p>
        </p:txBody>
      </p:sp>
    </p:spTree>
    <p:extLst>
      <p:ext uri="{BB962C8B-B14F-4D97-AF65-F5344CB8AC3E}">
        <p14:creationId xmlns:p14="http://schemas.microsoft.com/office/powerpoint/2010/main" val="795792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66938" y="192088"/>
            <a:ext cx="2667000" cy="1501775"/>
          </a:xfrm>
        </p:spPr>
      </p:sp>
      <p:sp>
        <p:nvSpPr>
          <p:cNvPr id="3" name="Notes Placeholder 2"/>
          <p:cNvSpPr>
            <a:spLocks noGrp="1"/>
          </p:cNvSpPr>
          <p:nvPr>
            <p:ph type="body" idx="1"/>
          </p:nvPr>
        </p:nvSpPr>
        <p:spPr>
          <a:xfrm>
            <a:off x="150472" y="1694262"/>
            <a:ext cx="6435523" cy="6763938"/>
          </a:xfrm>
        </p:spPr>
        <p:txBody>
          <a:bodyPr/>
          <a:lstStyle/>
          <a:p>
            <a:r>
              <a:rPr lang="en-GB" sz="1200" b="1" kern="1200" dirty="0">
                <a:solidFill>
                  <a:schemeClr val="tx1"/>
                </a:solidFill>
                <a:effectLst/>
                <a:latin typeface="+mn-lt"/>
                <a:ea typeface="+mn-ea"/>
                <a:cs typeface="+mn-cs"/>
              </a:rPr>
              <a:t>Azure Automation</a:t>
            </a:r>
          </a:p>
          <a:p>
            <a:r>
              <a:rPr lang="en-GB" sz="1200" kern="1200" dirty="0">
                <a:solidFill>
                  <a:schemeClr val="tx1"/>
                </a:solidFill>
                <a:effectLst/>
                <a:latin typeface="+mn-lt"/>
                <a:ea typeface="+mn-ea"/>
                <a:cs typeface="+mn-cs"/>
              </a:rPr>
              <a:t>Azure Automation is the best option for creating a scheduled job.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Azure Automation uses PowerShell to run scheduled tasks. It can be used not just for SQL but to automate many things within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use an Automation task to shutdown a virtual machine at 10pm and restart it again at 9am because I don’t need that server when I’m asleep thus cutting my costs for the server in half</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There are plenty of examples to get you started available in the portal</a:t>
            </a:r>
          </a:p>
          <a:p>
            <a:pPr lvl="0"/>
            <a:endParaRPr lang="en-GB" sz="1200" kern="1200" dirty="0">
              <a:solidFill>
                <a:schemeClr val="tx1"/>
              </a:solidFill>
              <a:effectLst/>
              <a:latin typeface="+mn-lt"/>
              <a:ea typeface="+mn-ea"/>
              <a:cs typeface="+mn-cs"/>
            </a:endParaRPr>
          </a:p>
          <a:p>
            <a:pPr lvl="0"/>
            <a:r>
              <a:rPr lang="en-GB" sz="1200" kern="1200">
                <a:solidFill>
                  <a:schemeClr val="tx1"/>
                </a:solidFill>
                <a:effectLst/>
                <a:latin typeface="+mn-lt"/>
                <a:ea typeface="+mn-ea"/>
                <a:cs typeface="+mn-cs"/>
              </a:rPr>
              <a:t>Example SQL PowerShell </a:t>
            </a:r>
            <a:r>
              <a:rPr lang="en-GB" sz="1200" kern="1200" dirty="0">
                <a:solidFill>
                  <a:schemeClr val="tx1"/>
                </a:solidFill>
                <a:effectLst/>
                <a:latin typeface="+mn-lt"/>
                <a:ea typeface="+mn-ea"/>
                <a:cs typeface="+mn-cs"/>
              </a:rPr>
              <a:t>RunBooks can be found in my E-book and a video is on YouTube</a:t>
            </a:r>
          </a:p>
        </p:txBody>
      </p:sp>
      <p:sp>
        <p:nvSpPr>
          <p:cNvPr id="4" name="Slide Number Placeholder 3"/>
          <p:cNvSpPr>
            <a:spLocks noGrp="1"/>
          </p:cNvSpPr>
          <p:nvPr>
            <p:ph type="sldNum" sz="quarter" idx="10"/>
          </p:nvPr>
        </p:nvSpPr>
        <p:spPr/>
        <p:txBody>
          <a:bodyPr/>
          <a:lstStyle/>
          <a:p>
            <a:fld id="{DC95D82D-47D2-4BFF-B919-04BEF2605DD9}" type="slidenum">
              <a:rPr lang="en-GB" smtClean="0"/>
              <a:t>43</a:t>
            </a:fld>
            <a:endParaRPr lang="en-GB"/>
          </a:p>
        </p:txBody>
      </p:sp>
    </p:spTree>
    <p:extLst>
      <p:ext uri="{BB962C8B-B14F-4D97-AF65-F5344CB8AC3E}">
        <p14:creationId xmlns:p14="http://schemas.microsoft.com/office/powerpoint/2010/main" val="4063618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57525" y="388938"/>
            <a:ext cx="3073400" cy="1728787"/>
          </a:xfrm>
        </p:spPr>
      </p:sp>
      <p:sp>
        <p:nvSpPr>
          <p:cNvPr id="3" name="Notes Placeholder 2"/>
          <p:cNvSpPr>
            <a:spLocks noGrp="1"/>
          </p:cNvSpPr>
          <p:nvPr>
            <p:ph type="body" idx="1"/>
          </p:nvPr>
        </p:nvSpPr>
        <p:spPr>
          <a:xfrm>
            <a:off x="150472" y="1964879"/>
            <a:ext cx="6435523" cy="7025133"/>
          </a:xfrm>
        </p:spPr>
        <p:txBody>
          <a:bodyPr/>
          <a:lstStyle/>
          <a:p>
            <a:r>
              <a:rPr lang="en-GB" sz="1200" b="1" kern="1200" dirty="0">
                <a:solidFill>
                  <a:schemeClr val="tx1"/>
                </a:solidFill>
                <a:effectLst/>
                <a:latin typeface="+mn-lt"/>
                <a:ea typeface="+mn-ea"/>
                <a:cs typeface="+mn-cs"/>
              </a:rPr>
              <a:t>Azure App Service</a:t>
            </a:r>
            <a:r>
              <a:rPr lang="en-GB" sz="1200" b="1" kern="1200" baseline="0" dirty="0">
                <a:solidFill>
                  <a:schemeClr val="tx1"/>
                </a:solidFill>
                <a:effectLst/>
                <a:latin typeface="+mn-lt"/>
                <a:ea typeface="+mn-ea"/>
                <a:cs typeface="+mn-cs"/>
              </a:rPr>
              <a:t> Web Jobs</a:t>
            </a:r>
            <a:endParaRPr lang="en-GB" sz="1200" b="1"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App Service has a scheduler called WebJobs.</a:t>
            </a:r>
            <a:r>
              <a:rPr lang="en-GB" sz="1200" kern="1200" baseline="0" dirty="0">
                <a:solidFill>
                  <a:schemeClr val="tx1"/>
                </a:solidFill>
                <a:effectLst/>
                <a:latin typeface="+mn-lt"/>
                <a:ea typeface="+mn-ea"/>
                <a:cs typeface="+mn-cs"/>
              </a:rPr>
              <a:t> This supports several type of scripts including .NET executables, node.js  and PowerShell.</a:t>
            </a:r>
          </a:p>
          <a:p>
            <a:endParaRPr lang="en-GB"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create an Azure App Service use the “+ New” link then “Web + Mobile” and then Mobile App. Enter an App Name and resource group</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a:t>
            </a:r>
            <a:r>
              <a:rPr lang="en-GB" sz="1200" kern="1200" baseline="0" dirty="0">
                <a:solidFill>
                  <a:schemeClr val="tx1"/>
                </a:solidFill>
                <a:effectLst/>
                <a:latin typeface="+mn-lt"/>
                <a:ea typeface="+mn-ea"/>
                <a:cs typeface="+mn-cs"/>
              </a:rPr>
              <a:t> can create Data Connections, environment variables and WebJobs from the Settings menu.</a:t>
            </a:r>
            <a:endParaRPr lang="en-GB" sz="1200" kern="1200" dirty="0">
              <a:solidFill>
                <a:schemeClr val="tx1"/>
              </a:solidFill>
              <a:effectLst/>
              <a:latin typeface="+mn-lt"/>
              <a:ea typeface="+mn-ea"/>
              <a:cs typeface="+mn-cs"/>
            </a:endParaRP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There are only two types of WebJob, either continuous or Triggered. </a:t>
            </a:r>
          </a:p>
          <a:p>
            <a:r>
              <a:rPr lang="en-GB" sz="1200" kern="1200" baseline="0" dirty="0">
                <a:solidFill>
                  <a:schemeClr val="tx1"/>
                </a:solidFill>
                <a:effectLst/>
                <a:latin typeface="+mn-lt"/>
                <a:ea typeface="+mn-ea"/>
                <a:cs typeface="+mn-cs"/>
              </a:rPr>
              <a:t>Continuous means just that, it runs continuously, probably not best suited for SQL Jobs.</a:t>
            </a:r>
          </a:p>
          <a:p>
            <a:r>
              <a:rPr lang="en-GB" sz="1200" kern="1200" baseline="0" dirty="0">
                <a:solidFill>
                  <a:schemeClr val="tx1"/>
                </a:solidFill>
                <a:effectLst/>
                <a:latin typeface="+mn-lt"/>
                <a:ea typeface="+mn-ea"/>
                <a:cs typeface="+mn-cs"/>
              </a:rPr>
              <a:t>Triggered can be scheduled with a </a:t>
            </a:r>
            <a:r>
              <a:rPr lang="en-GB" sz="1200" kern="1200" baseline="0" dirty="0" err="1">
                <a:solidFill>
                  <a:schemeClr val="tx1"/>
                </a:solidFill>
                <a:effectLst/>
                <a:latin typeface="+mn-lt"/>
                <a:ea typeface="+mn-ea"/>
                <a:cs typeface="+mn-cs"/>
              </a:rPr>
              <a:t>cron</a:t>
            </a:r>
            <a:r>
              <a:rPr lang="en-GB" sz="1200" kern="1200" baseline="0" dirty="0">
                <a:solidFill>
                  <a:schemeClr val="tx1"/>
                </a:solidFill>
                <a:effectLst/>
                <a:latin typeface="+mn-lt"/>
                <a:ea typeface="+mn-ea"/>
                <a:cs typeface="+mn-cs"/>
              </a:rPr>
              <a:t> expression. (</a:t>
            </a:r>
            <a:r>
              <a:rPr lang="en-GB" sz="1200" kern="1200" baseline="0" dirty="0" err="1">
                <a:solidFill>
                  <a:schemeClr val="tx1"/>
                </a:solidFill>
                <a:effectLst/>
                <a:latin typeface="+mn-lt"/>
                <a:ea typeface="+mn-ea"/>
                <a:cs typeface="+mn-cs"/>
              </a:rPr>
              <a:t>Cron</a:t>
            </a:r>
            <a:r>
              <a:rPr lang="en-GB" sz="1200" kern="1200" baseline="0" dirty="0">
                <a:solidFill>
                  <a:schemeClr val="tx1"/>
                </a:solidFill>
                <a:effectLst/>
                <a:latin typeface="+mn-lt"/>
                <a:ea typeface="+mn-ea"/>
                <a:cs typeface="+mn-cs"/>
              </a:rPr>
              <a:t> is a Unix scheduler) or from a </a:t>
            </a:r>
            <a:r>
              <a:rPr lang="en-GB" sz="1200" kern="1200" baseline="0" dirty="0" err="1">
                <a:solidFill>
                  <a:schemeClr val="tx1"/>
                </a:solidFill>
                <a:effectLst/>
                <a:latin typeface="+mn-lt"/>
                <a:ea typeface="+mn-ea"/>
                <a:cs typeface="+mn-cs"/>
              </a:rPr>
              <a:t>WebHook</a:t>
            </a:r>
            <a:r>
              <a:rPr lang="en-GB" sz="1200" kern="1200" baseline="0" dirty="0">
                <a:solidFill>
                  <a:schemeClr val="tx1"/>
                </a:solidFill>
                <a:effectLst/>
                <a:latin typeface="+mn-lt"/>
                <a:ea typeface="+mn-ea"/>
                <a:cs typeface="+mn-cs"/>
              </a:rPr>
              <a:t>. If you want run on-demand then select </a:t>
            </a:r>
            <a:r>
              <a:rPr lang="en-GB" sz="1200" kern="1200" baseline="0" dirty="0" err="1">
                <a:solidFill>
                  <a:schemeClr val="tx1"/>
                </a:solidFill>
                <a:effectLst/>
                <a:latin typeface="+mn-lt"/>
                <a:ea typeface="+mn-ea"/>
                <a:cs typeface="+mn-cs"/>
              </a:rPr>
              <a:t>WebHook</a:t>
            </a:r>
            <a:r>
              <a:rPr lang="en-GB" sz="1200" kern="1200" baseline="0" dirty="0">
                <a:solidFill>
                  <a:schemeClr val="tx1"/>
                </a:solidFill>
                <a:effectLst/>
                <a:latin typeface="+mn-lt"/>
                <a:ea typeface="+mn-ea"/>
                <a:cs typeface="+mn-cs"/>
              </a:rPr>
              <a:t>.</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I have created a .NET console application that works but it is supposed to be able to use the connection strings in the Azure App Service as if they are in an </a:t>
            </a:r>
            <a:r>
              <a:rPr lang="en-GB" sz="1200" kern="1200" baseline="0" dirty="0" err="1">
                <a:solidFill>
                  <a:schemeClr val="tx1"/>
                </a:solidFill>
                <a:effectLst/>
                <a:latin typeface="+mn-lt"/>
                <a:ea typeface="+mn-ea"/>
                <a:cs typeface="+mn-cs"/>
              </a:rPr>
              <a:t>app.config</a:t>
            </a:r>
            <a:r>
              <a:rPr lang="en-GB" sz="1200" kern="1200" baseline="0" dirty="0">
                <a:solidFill>
                  <a:schemeClr val="tx1"/>
                </a:solidFill>
                <a:effectLst/>
                <a:latin typeface="+mn-lt"/>
                <a:ea typeface="+mn-ea"/>
                <a:cs typeface="+mn-cs"/>
              </a:rPr>
              <a:t> file but so far I have failed to get it to do that. </a:t>
            </a:r>
          </a:p>
          <a:p>
            <a:r>
              <a:rPr lang="en-GB" sz="1200" kern="1200" baseline="0" dirty="0">
                <a:solidFill>
                  <a:schemeClr val="tx1"/>
                </a:solidFill>
                <a:effectLst/>
                <a:latin typeface="+mn-lt"/>
                <a:ea typeface="+mn-ea"/>
                <a:cs typeface="+mn-cs"/>
              </a:rPr>
              <a:t>I either have to include the </a:t>
            </a:r>
            <a:r>
              <a:rPr lang="en-GB" sz="1200" kern="1200" baseline="0" dirty="0" err="1">
                <a:solidFill>
                  <a:schemeClr val="tx1"/>
                </a:solidFill>
                <a:effectLst/>
                <a:latin typeface="+mn-lt"/>
                <a:ea typeface="+mn-ea"/>
                <a:cs typeface="+mn-cs"/>
              </a:rPr>
              <a:t>app.config</a:t>
            </a:r>
            <a:r>
              <a:rPr lang="en-GB" sz="1200" kern="1200" baseline="0" dirty="0">
                <a:solidFill>
                  <a:schemeClr val="tx1"/>
                </a:solidFill>
                <a:effectLst/>
                <a:latin typeface="+mn-lt"/>
                <a:ea typeface="+mn-ea"/>
                <a:cs typeface="+mn-cs"/>
              </a:rPr>
              <a:t> file or use the environment variables.</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One of the major advantages of a WebJob is that it has a web page to view the status and output of the WebJob so it can be monitored from the Internet.</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Right click on the WebJob to run it, delete it or view the log</a:t>
            </a:r>
          </a:p>
          <a:p>
            <a:endParaRPr lang="en-GB"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At the moment  once you created a WebJob you can’t make any changes to it. You must create a new one with the new code or schedule.</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.NET Code and PowerShell examples can be found in my e-book</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This web site can help you created </a:t>
            </a:r>
            <a:r>
              <a:rPr lang="en-GB" sz="1200" kern="1200" baseline="0" dirty="0" err="1">
                <a:solidFill>
                  <a:schemeClr val="tx1"/>
                </a:solidFill>
                <a:effectLst/>
                <a:latin typeface="+mn-lt"/>
                <a:ea typeface="+mn-ea"/>
                <a:cs typeface="+mn-cs"/>
              </a:rPr>
              <a:t>Cron</a:t>
            </a:r>
            <a:r>
              <a:rPr lang="en-GB" sz="1200" kern="1200" baseline="0" dirty="0">
                <a:solidFill>
                  <a:schemeClr val="tx1"/>
                </a:solidFill>
                <a:effectLst/>
                <a:latin typeface="+mn-lt"/>
                <a:ea typeface="+mn-ea"/>
                <a:cs typeface="+mn-cs"/>
              </a:rPr>
              <a:t> expressions http://www.cronmaker.com/</a:t>
            </a:r>
          </a:p>
          <a:p>
            <a:endParaRPr lang="en-GB" sz="1200" kern="1200" baseline="0" dirty="0">
              <a:solidFill>
                <a:schemeClr val="tx1"/>
              </a:solidFill>
              <a:effectLst/>
              <a:latin typeface="+mn-lt"/>
              <a:ea typeface="+mn-ea"/>
              <a:cs typeface="+mn-cs"/>
            </a:endParaRPr>
          </a:p>
          <a:p>
            <a:endParaRPr lang="en-GB" sz="1200" kern="1200" baseline="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44</a:t>
            </a:fld>
            <a:endParaRPr lang="en-GB"/>
          </a:p>
        </p:txBody>
      </p:sp>
    </p:spTree>
    <p:extLst>
      <p:ext uri="{BB962C8B-B14F-4D97-AF65-F5344CB8AC3E}">
        <p14:creationId xmlns:p14="http://schemas.microsoft.com/office/powerpoint/2010/main" val="271212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b="1" dirty="0"/>
              <a:t>Agenda</a:t>
            </a:r>
          </a:p>
          <a:p>
            <a:endParaRPr lang="en-GB" sz="1000" dirty="0"/>
          </a:p>
          <a:p>
            <a:r>
              <a:rPr lang="en-GB" sz="1000" dirty="0"/>
              <a:t>Before we get going, can I ask who has used Azure or the cloud before?</a:t>
            </a:r>
          </a:p>
          <a:p>
            <a:endParaRPr lang="en-GB" sz="1000" dirty="0"/>
          </a:p>
          <a:p>
            <a:r>
              <a:rPr lang="en-GB" sz="1000" dirty="0"/>
              <a:t>This talk is aimed at those who have yet to look at Azure and those who want to find out more about the options there are for Azure SQL database</a:t>
            </a:r>
          </a:p>
          <a:p>
            <a:pPr marL="0" indent="0">
              <a:spcBef>
                <a:spcPts val="1200"/>
              </a:spcBef>
              <a:buFont typeface="Arial" panose="020B0604020202020204" pitchFamily="34" charset="0"/>
              <a:buNone/>
            </a:pPr>
            <a:endParaRPr lang="it-IT" sz="1000" kern="1200" dirty="0">
              <a:solidFill>
                <a:schemeClr val="tx1"/>
              </a:solidFill>
              <a:latin typeface="+mn-lt"/>
              <a:ea typeface="+mn-ea"/>
              <a:cs typeface="+mn-cs"/>
            </a:endParaRPr>
          </a:p>
          <a:p>
            <a:pPr marL="0" indent="0">
              <a:spcBef>
                <a:spcPts val="1200"/>
              </a:spcBef>
              <a:buFont typeface="Arial" panose="020B0604020202020204" pitchFamily="34" charset="0"/>
              <a:buNone/>
            </a:pPr>
            <a:endParaRPr lang="it-IT" sz="1000" kern="1200" dirty="0">
              <a:solidFill>
                <a:schemeClr val="tx1"/>
              </a:solidFill>
              <a:latin typeface="+mn-lt"/>
              <a:ea typeface="+mn-ea"/>
              <a:cs typeface="+mn-cs"/>
            </a:endParaRPr>
          </a:p>
          <a:p>
            <a:pPr marL="0" indent="0">
              <a:spcBef>
                <a:spcPts val="1200"/>
              </a:spcBef>
              <a:buFont typeface="Arial" panose="020B0604020202020204" pitchFamily="34" charset="0"/>
              <a:buNone/>
            </a:pPr>
            <a:r>
              <a:rPr lang="it-IT" sz="1000" kern="1200" dirty="0">
                <a:solidFill>
                  <a:schemeClr val="tx1"/>
                </a:solidFill>
                <a:latin typeface="+mn-lt"/>
                <a:ea typeface="+mn-ea"/>
                <a:cs typeface="+mn-cs"/>
              </a:rPr>
              <a:t>We will start with a quick revision of the cloud Service Models – IAAS, SAAS, PAAS</a:t>
            </a:r>
          </a:p>
          <a:p>
            <a:pPr marL="0" indent="0">
              <a:spcBef>
                <a:spcPts val="1200"/>
              </a:spcBef>
              <a:buFont typeface="Arial" panose="020B0604020202020204" pitchFamily="34" charset="0"/>
              <a:buNone/>
            </a:pPr>
            <a:r>
              <a:rPr lang="it-IT" sz="1000" kern="1200" dirty="0">
                <a:solidFill>
                  <a:schemeClr val="tx1"/>
                </a:solidFill>
                <a:latin typeface="+mn-lt"/>
                <a:ea typeface="+mn-ea"/>
                <a:cs typeface="+mn-cs"/>
              </a:rPr>
              <a:t>Take a look at where Microsoft Azure is based around the world</a:t>
            </a:r>
          </a:p>
          <a:p>
            <a:pPr marL="0" indent="0">
              <a:spcBef>
                <a:spcPts val="1200"/>
              </a:spcBef>
              <a:buFont typeface="Arial" panose="020B0604020202020204" pitchFamily="34" charset="0"/>
              <a:buNone/>
            </a:pPr>
            <a:r>
              <a:rPr lang="it-IT" sz="1000" kern="1200" dirty="0">
                <a:solidFill>
                  <a:schemeClr val="tx1"/>
                </a:solidFill>
                <a:latin typeface="+mn-lt"/>
                <a:ea typeface="+mn-ea"/>
                <a:cs typeface="+mn-cs"/>
              </a:rPr>
              <a:t>And the services</a:t>
            </a:r>
            <a:r>
              <a:rPr lang="it-IT" sz="1000" kern="1200" baseline="0" dirty="0">
                <a:solidFill>
                  <a:schemeClr val="tx1"/>
                </a:solidFill>
                <a:latin typeface="+mn-lt"/>
                <a:ea typeface="+mn-ea"/>
                <a:cs typeface="+mn-cs"/>
              </a:rPr>
              <a:t> it has to offer</a:t>
            </a:r>
            <a:endParaRPr lang="it-IT" sz="1000" kern="1200" dirty="0">
              <a:solidFill>
                <a:schemeClr val="tx1"/>
              </a:solidFill>
              <a:latin typeface="+mn-lt"/>
              <a:ea typeface="+mn-ea"/>
              <a:cs typeface="+mn-cs"/>
            </a:endParaRPr>
          </a:p>
          <a:p>
            <a:pPr marL="0" indent="0">
              <a:spcBef>
                <a:spcPts val="1200"/>
              </a:spcBef>
              <a:buFont typeface="Arial" panose="020B0604020202020204" pitchFamily="34" charset="0"/>
              <a:buNone/>
            </a:pPr>
            <a:r>
              <a:rPr lang="it-IT" sz="1000" kern="1200" dirty="0">
                <a:solidFill>
                  <a:schemeClr val="tx1"/>
                </a:solidFill>
                <a:latin typeface="+mn-lt"/>
                <a:ea typeface="+mn-ea"/>
                <a:cs typeface="+mn-cs"/>
              </a:rPr>
              <a:t>Then we will login to the portal, take a look at Azure and start creating databases</a:t>
            </a:r>
          </a:p>
          <a:p>
            <a:pPr marL="0" indent="0">
              <a:spcBef>
                <a:spcPts val="1200"/>
              </a:spcBef>
              <a:buFont typeface="Arial" panose="020B0604020202020204" pitchFamily="34" charset="0"/>
              <a:buNone/>
            </a:pPr>
            <a:r>
              <a:rPr lang="it-IT" sz="1000" kern="1200" dirty="0">
                <a:solidFill>
                  <a:schemeClr val="tx1"/>
                </a:solidFill>
                <a:latin typeface="+mn-lt"/>
                <a:ea typeface="+mn-ea"/>
                <a:cs typeface="+mn-cs"/>
              </a:rPr>
              <a:t>We’ll then get stuck into some of the technical stuff within Azure SQL database</a:t>
            </a:r>
          </a:p>
          <a:p>
            <a:pPr marL="0" indent="0">
              <a:spcBef>
                <a:spcPts val="1200"/>
              </a:spcBef>
              <a:buFont typeface="Arial" panose="020B0604020202020204" pitchFamily="34" charset="0"/>
              <a:buNone/>
            </a:pPr>
            <a:r>
              <a:rPr lang="en-GB" sz="1000" dirty="0"/>
              <a:t>And finally we’ll ask the question Do you require a DBA with Azure?</a:t>
            </a:r>
            <a:endParaRPr lang="it-IT" sz="1000" kern="1200" dirty="0">
              <a:solidFill>
                <a:schemeClr val="tx1"/>
              </a:solidFill>
              <a:latin typeface="+mn-lt"/>
              <a:ea typeface="+mn-ea"/>
              <a:cs typeface="+mn-cs"/>
            </a:endParaRPr>
          </a:p>
          <a:p>
            <a:endParaRPr lang="en-GB" sz="1000" dirty="0"/>
          </a:p>
          <a:p>
            <a:endParaRPr lang="en-GB" sz="1000" dirty="0"/>
          </a:p>
          <a:p>
            <a:endParaRPr lang="en-GB" sz="1000" baseline="0" dirty="0"/>
          </a:p>
        </p:txBody>
      </p:sp>
      <p:sp>
        <p:nvSpPr>
          <p:cNvPr id="4" name="Slide Number Placeholder 3"/>
          <p:cNvSpPr>
            <a:spLocks noGrp="1"/>
          </p:cNvSpPr>
          <p:nvPr>
            <p:ph type="sldNum" sz="quarter" idx="10"/>
          </p:nvPr>
        </p:nvSpPr>
        <p:spPr/>
        <p:txBody>
          <a:bodyPr/>
          <a:lstStyle/>
          <a:p>
            <a:fld id="{5A0354DB-91F2-422D-BFF3-EE1FB946F90B}" type="slidenum">
              <a:rPr lang="en-GB" smtClean="0"/>
              <a:t>5</a:t>
            </a:fld>
            <a:endParaRPr lang="en-GB"/>
          </a:p>
        </p:txBody>
      </p:sp>
    </p:spTree>
    <p:extLst>
      <p:ext uri="{BB962C8B-B14F-4D97-AF65-F5344CB8AC3E}">
        <p14:creationId xmlns:p14="http://schemas.microsoft.com/office/powerpoint/2010/main" val="571758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685800"/>
            <a:ext cx="2682875" cy="1509713"/>
          </a:xfrm>
        </p:spPr>
      </p:sp>
      <p:sp>
        <p:nvSpPr>
          <p:cNvPr id="3" name="Notes Placeholder 2"/>
          <p:cNvSpPr>
            <a:spLocks noGrp="1"/>
          </p:cNvSpPr>
          <p:nvPr>
            <p:ph type="body" idx="1"/>
          </p:nvPr>
        </p:nvSpPr>
        <p:spPr>
          <a:xfrm>
            <a:off x="150472" y="2380508"/>
            <a:ext cx="6435523" cy="6077692"/>
          </a:xfrm>
        </p:spPr>
        <p:txBody>
          <a:bodyPr/>
          <a:lstStyle/>
          <a:p>
            <a:r>
              <a:rPr lang="en-GB" sz="1200" b="1" kern="1200" dirty="0">
                <a:solidFill>
                  <a:schemeClr val="tx1"/>
                </a:solidFill>
                <a:effectLst/>
                <a:latin typeface="+mn-lt"/>
                <a:ea typeface="+mn-ea"/>
                <a:cs typeface="+mn-cs"/>
              </a:rPr>
              <a:t>Azure Scheduler</a:t>
            </a:r>
          </a:p>
          <a:p>
            <a:r>
              <a:rPr lang="en-GB" sz="1200" kern="1200" dirty="0">
                <a:solidFill>
                  <a:schemeClr val="tx1"/>
                </a:solidFill>
                <a:effectLst/>
                <a:latin typeface="+mn-lt"/>
                <a:ea typeface="+mn-ea"/>
                <a:cs typeface="+mn-cs"/>
              </a:rPr>
              <a:t>An alternative to the above is to use a web page to process your SQL data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web page can then be called using the Azure Scheduler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working pretty well but you may hit timeout issues if the web page takes a while to run. In my experience the stored procedure continues to run even if the web page times out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a:t>
            </a:r>
            <a:r>
              <a:rPr lang="en-GB" sz="1200" kern="1200" baseline="0" dirty="0">
                <a:solidFill>
                  <a:schemeClr val="tx1"/>
                </a:solidFill>
                <a:effectLst/>
                <a:latin typeface="+mn-lt"/>
                <a:ea typeface="+mn-ea"/>
                <a:cs typeface="+mn-cs"/>
              </a:rPr>
              <a:t> are options available in the scheduler which you can’t change from the portal. You need to write .NET code to configure these.</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The scheduler can also be used to trigger WebJobs. Not tried it myself yet.</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45</a:t>
            </a:fld>
            <a:endParaRPr lang="en-GB"/>
          </a:p>
        </p:txBody>
      </p:sp>
    </p:spTree>
    <p:extLst>
      <p:ext uri="{BB962C8B-B14F-4D97-AF65-F5344CB8AC3E}">
        <p14:creationId xmlns:p14="http://schemas.microsoft.com/office/powerpoint/2010/main" val="1393232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Elastic Pools</a:t>
            </a:r>
          </a:p>
          <a:p>
            <a:endParaRPr lang="en-GB" dirty="0"/>
          </a:p>
          <a:p>
            <a:r>
              <a:rPr lang="en-US" sz="1200" b="0" i="0" kern="1200" dirty="0">
                <a:solidFill>
                  <a:schemeClr val="tx1"/>
                </a:solidFill>
                <a:effectLst/>
                <a:latin typeface="+mn-lt"/>
                <a:ea typeface="+mn-ea"/>
                <a:cs typeface="+mn-cs"/>
              </a:rPr>
              <a:t>Trying to monitor and manage your SQL databases</a:t>
            </a:r>
            <a:r>
              <a:rPr lang="en-US" sz="1200" b="0" i="0" kern="1200" baseline="0" dirty="0">
                <a:solidFill>
                  <a:schemeClr val="tx1"/>
                </a:solidFill>
                <a:effectLst/>
                <a:latin typeface="+mn-lt"/>
                <a:ea typeface="+mn-ea"/>
                <a:cs typeface="+mn-cs"/>
              </a:rPr>
              <a:t> to ensure that each one is running at the right DTU</a:t>
            </a:r>
            <a:r>
              <a:rPr lang="en-US" sz="1200" b="0" i="0" kern="1200" dirty="0">
                <a:solidFill>
                  <a:schemeClr val="tx1"/>
                </a:solidFill>
                <a:effectLst/>
                <a:latin typeface="+mn-lt"/>
                <a:ea typeface="+mn-ea"/>
                <a:cs typeface="+mn-cs"/>
              </a:rPr>
              <a:t> could be quite a challenge</a:t>
            </a:r>
            <a:r>
              <a:rPr lang="en-US" sz="1200" b="0" i="0" kern="1200" baseline="0" dirty="0">
                <a:solidFill>
                  <a:schemeClr val="tx1"/>
                </a:solidFill>
                <a:effectLst/>
                <a:latin typeface="+mn-lt"/>
                <a:ea typeface="+mn-ea"/>
                <a:cs typeface="+mn-cs"/>
              </a:rPr>
              <a:t> if you have lots of databases. </a:t>
            </a:r>
          </a:p>
          <a:p>
            <a:r>
              <a:rPr lang="en-US" sz="1200" b="0" i="0" kern="1200" baseline="0" dirty="0">
                <a:solidFill>
                  <a:schemeClr val="tx1"/>
                </a:solidFill>
                <a:effectLst/>
                <a:latin typeface="+mn-lt"/>
                <a:ea typeface="+mn-ea"/>
                <a:cs typeface="+mn-cs"/>
              </a:rPr>
              <a:t>You can use alerts and automation to automatically move a database up and down the performance tiers but a change to the DTU requires the database to be restarted which can cause downtime</a:t>
            </a:r>
          </a:p>
          <a:p>
            <a:r>
              <a:rPr lang="en-US" sz="1200" b="0" i="0" kern="1200" baseline="0" dirty="0">
                <a:solidFill>
                  <a:schemeClr val="tx1"/>
                </a:solidFill>
                <a:effectLst/>
                <a:latin typeface="+mn-lt"/>
                <a:ea typeface="+mn-ea"/>
                <a:cs typeface="+mn-cs"/>
              </a:rPr>
              <a:t>If you have databases with regular peaks in-between low activity, constantly changing the DTU may be impractical</a:t>
            </a:r>
          </a:p>
          <a:p>
            <a:endParaRPr lang="en-GB" dirty="0"/>
          </a:p>
          <a:p>
            <a:r>
              <a:rPr lang="en-GB" dirty="0"/>
              <a:t>Let’s take a look at an example of how elastic pools can benefit you</a:t>
            </a:r>
          </a:p>
          <a:p>
            <a:r>
              <a:rPr lang="en-GB" dirty="0"/>
              <a:t>Here is a report from three Azure SQL databases. </a:t>
            </a:r>
          </a:p>
          <a:p>
            <a:r>
              <a:rPr lang="en-GB" dirty="0"/>
              <a:t>As you can see each one peaks every 20 minutes but between that peak activity is pretty close to zero. </a:t>
            </a:r>
          </a:p>
          <a:p>
            <a:r>
              <a:rPr lang="en-GB" dirty="0"/>
              <a:t>With Standalone Azure databases we will need to size each database to cope with that maximum peak but we still have to pay for that performance level between those peaks when its not needed</a:t>
            </a:r>
          </a:p>
          <a:p>
            <a:r>
              <a:rPr lang="en-GB" dirty="0"/>
              <a:t>If we merge those performance graphs we can see that (in this case) the combined total DTUs has not increased. </a:t>
            </a:r>
          </a:p>
          <a:p>
            <a:endParaRPr lang="en-GB" dirty="0"/>
          </a:p>
          <a:p>
            <a:r>
              <a:rPr lang="en-GB" dirty="0"/>
              <a:t>In this case if we could share the Power then all three databases could run in</a:t>
            </a:r>
            <a:r>
              <a:rPr lang="en-GB" baseline="0" dirty="0"/>
              <a:t> the same number of DTUs rather than each database having to use its own DTU costing us a total of three times as much</a:t>
            </a:r>
          </a:p>
          <a:p>
            <a:r>
              <a:rPr lang="en-GB" dirty="0"/>
              <a:t>By pooling the power available we can use less DTUs overall to achieve the same performance.</a:t>
            </a:r>
          </a:p>
          <a:p>
            <a:endParaRPr lang="en-GB" dirty="0"/>
          </a:p>
          <a:p>
            <a:r>
              <a:rPr lang="en-GB" dirty="0"/>
              <a:t>This is what an Elastic Pools gives us.</a:t>
            </a:r>
          </a:p>
          <a:p>
            <a:endParaRPr lang="en-GB" dirty="0"/>
          </a:p>
          <a:p>
            <a:r>
              <a:rPr lang="en-GB" dirty="0"/>
              <a:t>With an Azure Elastic Pool we can place these databases into a shared pool of DTUs. Now we are making much better use of the power available to us and saving money</a:t>
            </a:r>
          </a:p>
        </p:txBody>
      </p:sp>
      <p:sp>
        <p:nvSpPr>
          <p:cNvPr id="4" name="Slide Number Placeholder 3"/>
          <p:cNvSpPr>
            <a:spLocks noGrp="1"/>
          </p:cNvSpPr>
          <p:nvPr>
            <p:ph type="sldNum" sz="quarter" idx="10"/>
          </p:nvPr>
        </p:nvSpPr>
        <p:spPr/>
        <p:txBody>
          <a:bodyPr/>
          <a:lstStyle/>
          <a:p>
            <a:fld id="{5A0354DB-91F2-422D-BFF3-EE1FB946F90B}" type="slidenum">
              <a:rPr lang="en-GB" smtClean="0"/>
              <a:t>46</a:t>
            </a:fld>
            <a:endParaRPr lang="en-GB"/>
          </a:p>
        </p:txBody>
      </p:sp>
    </p:spTree>
    <p:extLst>
      <p:ext uri="{BB962C8B-B14F-4D97-AF65-F5344CB8AC3E}">
        <p14:creationId xmlns:p14="http://schemas.microsoft.com/office/powerpoint/2010/main" val="1636534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84613" y="271463"/>
            <a:ext cx="2335212" cy="1314450"/>
          </a:xfrm>
        </p:spPr>
      </p:sp>
      <p:sp>
        <p:nvSpPr>
          <p:cNvPr id="3" name="Notes Placeholder 2"/>
          <p:cNvSpPr>
            <a:spLocks noGrp="1"/>
          </p:cNvSpPr>
          <p:nvPr>
            <p:ph type="body" idx="1"/>
          </p:nvPr>
        </p:nvSpPr>
        <p:spPr>
          <a:xfrm>
            <a:off x="272143" y="1665515"/>
            <a:ext cx="6248400" cy="7019698"/>
          </a:xfrm>
        </p:spPr>
        <p:txBody>
          <a:bodyPr/>
          <a:lstStyle/>
          <a:p>
            <a:r>
              <a:rPr lang="en-GB" b="1" dirty="0"/>
              <a:t>Elastic Pools</a:t>
            </a:r>
          </a:p>
          <a:p>
            <a:r>
              <a:rPr lang="en-US" sz="1200" b="0" i="0" kern="1200" dirty="0">
                <a:solidFill>
                  <a:schemeClr val="tx1"/>
                </a:solidFill>
                <a:effectLst/>
                <a:latin typeface="+mn-lt"/>
                <a:ea typeface="+mn-ea"/>
                <a:cs typeface="+mn-cs"/>
              </a:rPr>
              <a:t>Trying to monitor and manage your SQL databases</a:t>
            </a:r>
            <a:r>
              <a:rPr lang="en-US" sz="1200" b="0" i="0" kern="1200" baseline="0" dirty="0">
                <a:solidFill>
                  <a:schemeClr val="tx1"/>
                </a:solidFill>
                <a:effectLst/>
                <a:latin typeface="+mn-lt"/>
                <a:ea typeface="+mn-ea"/>
                <a:cs typeface="+mn-cs"/>
              </a:rPr>
              <a:t> to ensure that each one is running at the right DTU</a:t>
            </a:r>
            <a:r>
              <a:rPr lang="en-US" sz="1200" b="0" i="0" kern="1200" dirty="0">
                <a:solidFill>
                  <a:schemeClr val="tx1"/>
                </a:solidFill>
                <a:effectLst/>
                <a:latin typeface="+mn-lt"/>
                <a:ea typeface="+mn-ea"/>
                <a:cs typeface="+mn-cs"/>
              </a:rPr>
              <a:t> could be quite a challenge</a:t>
            </a:r>
            <a:r>
              <a:rPr lang="en-US" sz="1200" b="0" i="0" kern="1200" baseline="0" dirty="0">
                <a:solidFill>
                  <a:schemeClr val="tx1"/>
                </a:solidFill>
                <a:effectLst/>
                <a:latin typeface="+mn-lt"/>
                <a:ea typeface="+mn-ea"/>
                <a:cs typeface="+mn-cs"/>
              </a:rPr>
              <a:t> if you have lots of databases. </a:t>
            </a:r>
          </a:p>
          <a:p>
            <a:r>
              <a:rPr lang="en-US" sz="1200" b="0" i="0" kern="1200" baseline="0" dirty="0">
                <a:solidFill>
                  <a:schemeClr val="tx1"/>
                </a:solidFill>
                <a:effectLst/>
                <a:latin typeface="+mn-lt"/>
                <a:ea typeface="+mn-ea"/>
                <a:cs typeface="+mn-cs"/>
              </a:rPr>
              <a:t>You can use alerts and automation to automatically move a database up and down the performance tiers but a change to the DTU requires the database to be restarted which can cause downtime</a:t>
            </a:r>
          </a:p>
          <a:p>
            <a:r>
              <a:rPr lang="en-US" sz="1200" b="0" i="0" kern="1200" baseline="0" dirty="0">
                <a:solidFill>
                  <a:schemeClr val="tx1"/>
                </a:solidFill>
                <a:effectLst/>
                <a:latin typeface="+mn-lt"/>
                <a:ea typeface="+mn-ea"/>
                <a:cs typeface="+mn-cs"/>
              </a:rPr>
              <a:t>If you have databases with regular peaks of high activity in-between low activity, constantly changing the DTU may be impractical.</a:t>
            </a:r>
          </a:p>
          <a:p>
            <a:r>
              <a:rPr lang="en-US" sz="1200" b="0" i="0" kern="1200" baseline="0" dirty="0">
                <a:solidFill>
                  <a:schemeClr val="tx1"/>
                </a:solidFill>
                <a:effectLst/>
                <a:latin typeface="+mn-lt"/>
                <a:ea typeface="+mn-ea"/>
                <a:cs typeface="+mn-cs"/>
              </a:rPr>
              <a:t>This is where elastic pools can help</a:t>
            </a:r>
          </a:p>
          <a:p>
            <a:endParaRPr lang="en-US" sz="1200" b="0" i="0" kern="1200" baseline="0" dirty="0">
              <a:solidFill>
                <a:schemeClr val="tx1"/>
              </a:solidFill>
              <a:effectLst/>
              <a:latin typeface="+mn-lt"/>
              <a:ea typeface="+mn-ea"/>
              <a:cs typeface="+mn-cs"/>
            </a:endParaRPr>
          </a:p>
          <a:p>
            <a:r>
              <a:rPr lang="en-GB" dirty="0"/>
              <a:t>An Azure Elastic Pool allows us  to place our databases into a shared pool of DTUs. </a:t>
            </a:r>
            <a:endParaRPr lang="en-US" sz="1200" b="0" i="0" kern="1200" baseline="0" dirty="0">
              <a:solidFill>
                <a:schemeClr val="tx1"/>
              </a:solidFill>
              <a:effectLst/>
              <a:latin typeface="+mn-lt"/>
              <a:ea typeface="+mn-ea"/>
              <a:cs typeface="+mn-cs"/>
            </a:endParaRP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shared resources in an elastic pool are measured in elastic Database Transaction Units or </a:t>
            </a:r>
            <a:r>
              <a:rPr lang="en-US" dirty="0" err="1"/>
              <a:t>eDTUs</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pool is given a set number of </a:t>
            </a:r>
            <a:r>
              <a:rPr lang="en-US" dirty="0" err="1"/>
              <a:t>eDTUs</a:t>
            </a:r>
            <a:r>
              <a:rPr lang="en-US" dirty="0"/>
              <a:t>, for a set price.</a:t>
            </a:r>
          </a:p>
          <a:p>
            <a:endParaRPr lang="en-US" dirty="0"/>
          </a:p>
          <a:p>
            <a:r>
              <a:rPr lang="en-US" dirty="0"/>
              <a:t>Within the elastic pool, individual databases can auto-scale to gain or reduce resources as required. </a:t>
            </a:r>
          </a:p>
          <a:p>
            <a:r>
              <a:rPr lang="en-US" dirty="0"/>
              <a:t>Under heavy load, a database can use more </a:t>
            </a:r>
            <a:r>
              <a:rPr lang="en-US" dirty="0" err="1"/>
              <a:t>eDTUs</a:t>
            </a:r>
            <a:r>
              <a:rPr lang="en-US" dirty="0"/>
              <a:t> to meet demand while databases under light loads consume less</a:t>
            </a:r>
          </a:p>
          <a:p>
            <a:endParaRPr lang="en-US" dirty="0"/>
          </a:p>
          <a:p>
            <a:pPr rtl="0"/>
            <a:r>
              <a:rPr lang="en-US" dirty="0"/>
              <a:t>Additional </a:t>
            </a:r>
            <a:r>
              <a:rPr lang="en-US" dirty="0" err="1"/>
              <a:t>eDTUs</a:t>
            </a:r>
            <a:r>
              <a:rPr lang="en-US" dirty="0"/>
              <a:t> can be added to or removed from a pool  with no database downtime and with no impact on the databases in the pool. </a:t>
            </a:r>
          </a:p>
          <a:p>
            <a:pPr rtl="0"/>
            <a:r>
              <a:rPr lang="en-US" dirty="0"/>
              <a:t> </a:t>
            </a:r>
          </a:p>
          <a:p>
            <a:pPr rtl="0"/>
            <a:r>
              <a:rPr lang="en-US" dirty="0"/>
              <a:t>You can add or remove databases from the pool, or limit the amount of </a:t>
            </a:r>
            <a:r>
              <a:rPr lang="en-US" dirty="0" err="1"/>
              <a:t>eDTUs</a:t>
            </a:r>
            <a:r>
              <a:rPr lang="en-US" dirty="0"/>
              <a:t> a database can use under heavy load to reserve </a:t>
            </a:r>
            <a:r>
              <a:rPr lang="en-US" dirty="0" err="1"/>
              <a:t>eDTUs</a:t>
            </a:r>
            <a:r>
              <a:rPr lang="en-US" dirty="0"/>
              <a:t> for other databases. </a:t>
            </a:r>
          </a:p>
          <a:p>
            <a:pPr rtl="0"/>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Its not cheap. The minimum basic level elastic pool is £55 / month. </a:t>
            </a:r>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You require 15-20 databases to make it worth while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Elastic Pools are very good for </a:t>
            </a:r>
            <a:r>
              <a:rPr lang="en-GB" b="0" dirty="0" err="1"/>
              <a:t>sharded</a:t>
            </a:r>
            <a:r>
              <a:rPr lang="en-GB" b="0" dirty="0"/>
              <a:t> databases where a large database is split into several smaller databases either because the database has become larger than Azure will support or to the spread the power over several databases thereby increasing the overall power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But </a:t>
            </a:r>
            <a:r>
              <a:rPr lang="en-GB" b="0" dirty="0" err="1"/>
              <a:t>sharding</a:t>
            </a:r>
            <a:r>
              <a:rPr lang="en-GB" b="0" dirty="0"/>
              <a:t> is a talk all on its own.</a:t>
            </a:r>
            <a:endParaRPr lang="en-GB" b="1" dirty="0"/>
          </a:p>
          <a:p>
            <a:endParaRPr lang="en-GB" b="1" dirty="0"/>
          </a:p>
        </p:txBody>
      </p:sp>
      <p:sp>
        <p:nvSpPr>
          <p:cNvPr id="4" name="Slide Number Placeholder 3"/>
          <p:cNvSpPr>
            <a:spLocks noGrp="1"/>
          </p:cNvSpPr>
          <p:nvPr>
            <p:ph type="sldNum" sz="quarter" idx="10"/>
          </p:nvPr>
        </p:nvSpPr>
        <p:spPr/>
        <p:txBody>
          <a:bodyPr/>
          <a:lstStyle/>
          <a:p>
            <a:fld id="{5A0354DB-91F2-422D-BFF3-EE1FB946F90B}" type="slidenum">
              <a:rPr lang="en-GB" smtClean="0"/>
              <a:t>47</a:t>
            </a:fld>
            <a:endParaRPr lang="en-GB"/>
          </a:p>
        </p:txBody>
      </p:sp>
    </p:spTree>
    <p:extLst>
      <p:ext uri="{BB962C8B-B14F-4D97-AF65-F5344CB8AC3E}">
        <p14:creationId xmlns:p14="http://schemas.microsoft.com/office/powerpoint/2010/main" val="18441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Elastic Database Jobs</a:t>
            </a:r>
          </a:p>
          <a:p>
            <a:endParaRPr lang="en-GB" b="1" dirty="0"/>
          </a:p>
          <a:p>
            <a:r>
              <a:rPr lang="en-GB" sz="1200" kern="1200" dirty="0">
                <a:solidFill>
                  <a:schemeClr val="tx1"/>
                </a:solidFill>
                <a:effectLst/>
                <a:latin typeface="+mn-lt"/>
                <a:ea typeface="+mn-ea"/>
                <a:cs typeface="+mn-cs"/>
              </a:rPr>
              <a:t>In 2016 Microsoft added a scheduler to SQL database called Elastic Database Jobs.</a:t>
            </a:r>
          </a:p>
          <a:p>
            <a:r>
              <a:rPr lang="en-GB" sz="1200" kern="1200" dirty="0">
                <a:solidFill>
                  <a:schemeClr val="tx1"/>
                </a:solidFill>
                <a:effectLst/>
                <a:latin typeface="+mn-lt"/>
                <a:ea typeface="+mn-ea"/>
                <a:cs typeface="+mn-cs"/>
              </a:rPr>
              <a:t>At the time of writing (May 2018) it is still in preview.</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Microsoft say:</a:t>
            </a:r>
          </a:p>
          <a:p>
            <a:r>
              <a:rPr lang="en-GB" sz="1200" b="0" i="0" kern="1200" dirty="0">
                <a:solidFill>
                  <a:schemeClr val="tx1"/>
                </a:solidFill>
                <a:effectLst/>
                <a:latin typeface="+mn-lt"/>
                <a:ea typeface="+mn-ea"/>
                <a:cs typeface="+mn-cs"/>
              </a:rPr>
              <a:t>Elastic Database jobs allow you to reliably execute T-SQL scripts that span multiple databases while automatically retrying and providing eventual completion guarantees.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What this means is that you can run native t-SQL scripts against an Azure SQL database. You don't need to write complex </a:t>
            </a:r>
            <a:r>
              <a:rPr lang="en-GB" sz="1200" b="0" i="0" kern="1200" dirty="0" err="1">
                <a:solidFill>
                  <a:schemeClr val="tx1"/>
                </a:solidFill>
                <a:effectLst/>
                <a:latin typeface="+mn-lt"/>
                <a:ea typeface="+mn-ea"/>
                <a:cs typeface="+mn-cs"/>
              </a:rPr>
              <a:t>Powershell</a:t>
            </a:r>
            <a:r>
              <a:rPr lang="en-GB" sz="1200" b="0" i="0" kern="1200" dirty="0">
                <a:solidFill>
                  <a:schemeClr val="tx1"/>
                </a:solidFill>
                <a:effectLst/>
                <a:latin typeface="+mn-lt"/>
                <a:ea typeface="+mn-ea"/>
                <a:cs typeface="+mn-cs"/>
              </a:rPr>
              <a:t> or </a:t>
            </a:r>
            <a:r>
              <a:rPr lang="en-GB" sz="1200" b="0" i="0" kern="1200" dirty="0" err="1">
                <a:solidFill>
                  <a:schemeClr val="tx1"/>
                </a:solidFill>
                <a:effectLst/>
                <a:latin typeface="+mn-lt"/>
                <a:ea typeface="+mn-ea"/>
                <a:cs typeface="+mn-cs"/>
              </a:rPr>
              <a:t>c#</a:t>
            </a:r>
            <a:r>
              <a:rPr lang="en-GB" sz="1200" b="0" i="0" kern="1200" dirty="0">
                <a:solidFill>
                  <a:schemeClr val="tx1"/>
                </a:solidFill>
                <a:effectLst/>
                <a:latin typeface="+mn-lt"/>
                <a:ea typeface="+mn-ea"/>
                <a:cs typeface="+mn-cs"/>
              </a:rPr>
              <a:t> code to run your scripts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More importantly your script can be run  against multiple databases in one go. </a:t>
            </a:r>
          </a:p>
          <a:p>
            <a:r>
              <a:rPr lang="en-GB" sz="1200" b="0" i="0" kern="1200" dirty="0">
                <a:solidFill>
                  <a:schemeClr val="tx1"/>
                </a:solidFill>
                <a:effectLst/>
                <a:latin typeface="+mn-lt"/>
                <a:ea typeface="+mn-ea"/>
                <a:cs typeface="+mn-cs"/>
              </a:rPr>
              <a:t>This makes it very handy for </a:t>
            </a:r>
            <a:r>
              <a:rPr lang="en-GB" sz="1200" b="0" i="0" kern="1200" dirty="0" err="1">
                <a:solidFill>
                  <a:schemeClr val="tx1"/>
                </a:solidFill>
                <a:effectLst/>
                <a:latin typeface="+mn-lt"/>
                <a:ea typeface="+mn-ea"/>
                <a:cs typeface="+mn-cs"/>
              </a:rPr>
              <a:t>Sharded</a:t>
            </a:r>
            <a:r>
              <a:rPr lang="en-GB" sz="1200" b="0" i="0" kern="1200" dirty="0">
                <a:solidFill>
                  <a:schemeClr val="tx1"/>
                </a:solidFill>
                <a:effectLst/>
                <a:latin typeface="+mn-lt"/>
                <a:ea typeface="+mn-ea"/>
                <a:cs typeface="+mn-cs"/>
              </a:rPr>
              <a:t> databases within your elastic pool. It will continue to retry on each database until it completes or the timeout value is reached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But Elastic Database jobs are not limited to running on databases within the elastic pool. It can be setup to run against any Azure SQL database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bad news is that the options within the portal are very limited.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good news is we can install and run Elastic database jobs using PowerShell from your desktop</a:t>
            </a:r>
          </a:p>
          <a:p>
            <a:endParaRPr lang="en-GB" sz="1200" kern="1200" dirty="0">
              <a:solidFill>
                <a:schemeClr val="tx1"/>
              </a:solidFill>
              <a:effectLst/>
              <a:latin typeface="+mn-lt"/>
              <a:ea typeface="+mn-ea"/>
              <a:cs typeface="+mn-cs"/>
            </a:endParaRPr>
          </a:p>
          <a:p>
            <a:endParaRPr lang="en-GB" b="1"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48</a:t>
            </a:fld>
            <a:endParaRPr lang="en-US" dirty="0"/>
          </a:p>
        </p:txBody>
      </p:sp>
    </p:spTree>
    <p:extLst>
      <p:ext uri="{BB962C8B-B14F-4D97-AF65-F5344CB8AC3E}">
        <p14:creationId xmlns:p14="http://schemas.microsoft.com/office/powerpoint/2010/main" val="2089912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Elastic Queries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One of the features missing from Azure SQL database is the ability to create Linked Servers.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However there is something similar called Azure SQL Database Elastic Query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allows you to run queries against another Azure SQL database or Azure Data Warehouse.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name is a bit a confusing. You</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might think that you require a Elastic Pool to be able to run an Elastic query but this is not the case. </a:t>
            </a:r>
          </a:p>
          <a:p>
            <a:r>
              <a:rPr lang="en-GB" sz="1200" b="0" i="0" kern="1200" dirty="0">
                <a:solidFill>
                  <a:schemeClr val="tx1"/>
                </a:solidFill>
                <a:effectLst/>
                <a:latin typeface="+mn-lt"/>
                <a:ea typeface="+mn-ea"/>
                <a:cs typeface="+mn-cs"/>
              </a:rPr>
              <a:t>You can run Elastic queries from any Azure SQL database to any other Azure SQL database</a:t>
            </a:r>
          </a:p>
          <a:p>
            <a:endParaRPr lang="en-GB" sz="1200" b="0" i="0" kern="1200" dirty="0">
              <a:solidFill>
                <a:schemeClr val="tx1"/>
              </a:solidFill>
              <a:effectLst/>
              <a:latin typeface="+mn-lt"/>
              <a:ea typeface="+mn-ea"/>
              <a:cs typeface="+mn-cs"/>
            </a:endParaRPr>
          </a:p>
          <a:p>
            <a:r>
              <a:rPr lang="en-GB" dirty="0"/>
              <a:t>A major drawback is that it doesn’t support updates, just selects</a:t>
            </a:r>
          </a:p>
        </p:txBody>
      </p:sp>
      <p:sp>
        <p:nvSpPr>
          <p:cNvPr id="4" name="Slide Number Placeholder 3"/>
          <p:cNvSpPr>
            <a:spLocks noGrp="1"/>
          </p:cNvSpPr>
          <p:nvPr>
            <p:ph type="sldNum" sz="quarter" idx="10"/>
          </p:nvPr>
        </p:nvSpPr>
        <p:spPr/>
        <p:txBody>
          <a:bodyPr/>
          <a:lstStyle/>
          <a:p>
            <a:fld id="{CE9B941C-C958-4D16-B65B-3FFA13E93F71}" type="slidenum">
              <a:rPr lang="en-US" smtClean="0"/>
              <a:pPr/>
              <a:t>49</a:t>
            </a:fld>
            <a:endParaRPr lang="en-US" dirty="0"/>
          </a:p>
        </p:txBody>
      </p:sp>
    </p:spTree>
    <p:extLst>
      <p:ext uri="{BB962C8B-B14F-4D97-AF65-F5344CB8AC3E}">
        <p14:creationId xmlns:p14="http://schemas.microsoft.com/office/powerpoint/2010/main" val="1799964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6188" y="685800"/>
            <a:ext cx="2306637" cy="1728788"/>
          </a:xfrm>
        </p:spPr>
      </p:sp>
      <p:sp>
        <p:nvSpPr>
          <p:cNvPr id="3" name="Notes Placeholder 2"/>
          <p:cNvSpPr>
            <a:spLocks noGrp="1"/>
          </p:cNvSpPr>
          <p:nvPr>
            <p:ph type="body" idx="1"/>
          </p:nvPr>
        </p:nvSpPr>
        <p:spPr>
          <a:xfrm>
            <a:off x="150472" y="2689517"/>
            <a:ext cx="6435523" cy="5768683"/>
          </a:xfrm>
        </p:spPr>
        <p:txBody>
          <a:bodyPr/>
          <a:lstStyle/>
          <a:p>
            <a:r>
              <a:rPr lang="en-GB" dirty="0"/>
              <a:t>Creating DACPAC and</a:t>
            </a:r>
            <a:r>
              <a:rPr lang="en-GB" baseline="0" dirty="0"/>
              <a:t> BACPAC</a:t>
            </a:r>
          </a:p>
          <a:p>
            <a:endParaRPr lang="en-GB" baseline="0" dirty="0"/>
          </a:p>
          <a:p>
            <a:r>
              <a:rPr lang="en-GB" baseline="0" dirty="0"/>
              <a:t>In SSMS right click on a database, select tasks</a:t>
            </a:r>
          </a:p>
          <a:p>
            <a:endParaRPr lang="en-GB" baseline="0" dirty="0"/>
          </a:p>
          <a:p>
            <a:r>
              <a:rPr lang="en-GB" baseline="0" dirty="0"/>
              <a:t>Extract Data-tier Application – DACPAC</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Export Data-tier Application – BACPAC</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We’ll export a database to Azure for the Data Sync demo</a:t>
            </a:r>
            <a:endParaRPr lang="en-GB"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50</a:t>
            </a:fld>
            <a:endParaRPr lang="en-GB"/>
          </a:p>
        </p:txBody>
      </p:sp>
    </p:spTree>
    <p:extLst>
      <p:ext uri="{BB962C8B-B14F-4D97-AF65-F5344CB8AC3E}">
        <p14:creationId xmlns:p14="http://schemas.microsoft.com/office/powerpoint/2010/main" val="1504383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7438" y="685800"/>
            <a:ext cx="3571875" cy="2679700"/>
          </a:xfrm>
        </p:spPr>
      </p:sp>
      <p:sp>
        <p:nvSpPr>
          <p:cNvPr id="3" name="Notes Placeholder 2"/>
          <p:cNvSpPr>
            <a:spLocks noGrp="1"/>
          </p:cNvSpPr>
          <p:nvPr>
            <p:ph type="body" idx="1"/>
          </p:nvPr>
        </p:nvSpPr>
        <p:spPr>
          <a:xfrm>
            <a:off x="150472" y="3569894"/>
            <a:ext cx="6435523" cy="4888306"/>
          </a:xfrm>
        </p:spPr>
        <p:txBody>
          <a:bodyPr/>
          <a:lstStyle/>
          <a:p>
            <a:r>
              <a:rPr lang="en-GB" b="1" dirty="0"/>
              <a:t>DACPAC and BACPAC</a:t>
            </a:r>
          </a:p>
          <a:p>
            <a:r>
              <a:rPr lang="en-GB" dirty="0"/>
              <a:t>You can take your own backups using the Export button at the top of the SQL dashboard</a:t>
            </a:r>
          </a:p>
          <a:p>
            <a:endParaRPr lang="en-GB" dirty="0"/>
          </a:p>
          <a:p>
            <a:r>
              <a:rPr lang="en-GB" dirty="0"/>
              <a:t>These will create</a:t>
            </a:r>
            <a:r>
              <a:rPr lang="en-GB" baseline="0" dirty="0"/>
              <a:t> a backup file in your Azure blob storage account</a:t>
            </a:r>
          </a:p>
          <a:p>
            <a:endParaRPr lang="en-GB" dirty="0"/>
          </a:p>
          <a:p>
            <a:r>
              <a:rPr lang="en-GB" dirty="0"/>
              <a:t>Azure does not support</a:t>
            </a:r>
            <a:r>
              <a:rPr lang="en-GB" baseline="0" dirty="0"/>
              <a:t> </a:t>
            </a:r>
            <a:r>
              <a:rPr lang="en-GB" dirty="0"/>
              <a:t>traditional SQL Server backup</a:t>
            </a:r>
            <a:r>
              <a:rPr lang="en-GB" baseline="0" dirty="0"/>
              <a:t> files</a:t>
            </a:r>
          </a:p>
          <a:p>
            <a:endParaRPr lang="en-GB" baseline="0" dirty="0"/>
          </a:p>
          <a:p>
            <a:r>
              <a:rPr lang="en-GB" baseline="0" dirty="0"/>
              <a:t>There is a new type of backup file which is more like an installation script than a traditional backup.</a:t>
            </a:r>
          </a:p>
          <a:p>
            <a:r>
              <a:rPr lang="en-GB" baseline="0" dirty="0"/>
              <a:t>The Microsoft term is “</a:t>
            </a:r>
            <a:r>
              <a:rPr lang="en-GB" sz="1200" dirty="0"/>
              <a:t>Data Tier Application “</a:t>
            </a:r>
            <a:endParaRPr lang="en-GB" baseline="0" dirty="0"/>
          </a:p>
          <a:p>
            <a:endParaRPr lang="en-GB" baseline="0" dirty="0"/>
          </a:p>
          <a:p>
            <a:r>
              <a:rPr lang="en-GB" sz="1200" dirty="0"/>
              <a:t>BACPAC is a copy of the schema and the data</a:t>
            </a:r>
          </a:p>
          <a:p>
            <a:r>
              <a:rPr lang="en-GB" sz="1200" dirty="0"/>
              <a:t>This is used as a Backup </a:t>
            </a:r>
            <a:r>
              <a:rPr lang="en-GB" sz="1200" baseline="0" dirty="0"/>
              <a:t>to create a new database</a:t>
            </a:r>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Unlike traditional backups you cannot use BACPACs  to restore over the top of an existing database.</a:t>
            </a:r>
          </a:p>
          <a:p>
            <a:endParaRPr lang="en-GB" sz="1200" dirty="0"/>
          </a:p>
          <a:p>
            <a:r>
              <a:rPr lang="en-GB" sz="1200" dirty="0"/>
              <a:t>DACPAC is a copy of just the</a:t>
            </a:r>
            <a:r>
              <a:rPr lang="en-GB" sz="1200" baseline="0" dirty="0"/>
              <a:t> database </a:t>
            </a:r>
            <a:r>
              <a:rPr lang="en-GB" sz="1200" dirty="0"/>
              <a:t>schema. </a:t>
            </a:r>
          </a:p>
          <a:p>
            <a:r>
              <a:rPr lang="en-GB" sz="1200" dirty="0"/>
              <a:t>This</a:t>
            </a:r>
            <a:r>
              <a:rPr lang="en-GB" sz="1200" baseline="0" dirty="0"/>
              <a:t> can be used for updating schema of an existing database. Ideal for updating production schema from UAT without having to write T-SQL scripts</a:t>
            </a:r>
            <a:endParaRPr lang="en-GB" sz="1200" dirty="0"/>
          </a:p>
          <a:p>
            <a:endParaRPr lang="en-GB" sz="1200" dirty="0"/>
          </a:p>
          <a:p>
            <a:endParaRPr lang="en-GB" baseline="0" dirty="0"/>
          </a:p>
          <a:p>
            <a:r>
              <a:rPr lang="en-GB" baseline="0" dirty="0"/>
              <a:t>You can create DACPACs and BACBACs of your local databases from SSMS 2012 and above. BACPACs  can then be copied to your Azure Blob Storage and then used to create an Azure SQL database</a:t>
            </a:r>
          </a:p>
          <a:p>
            <a:endParaRPr lang="en-GB" baseline="0" dirty="0"/>
          </a:p>
          <a:p>
            <a:endParaRPr lang="en-GB" baseline="0" dirty="0"/>
          </a:p>
          <a:p>
            <a:endParaRPr lang="en-GB" sz="1200" dirty="0"/>
          </a:p>
          <a:p>
            <a:endParaRPr lang="en-GB" sz="120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51</a:t>
            </a:fld>
            <a:endParaRPr lang="en-GB" dirty="0"/>
          </a:p>
        </p:txBody>
      </p:sp>
    </p:spTree>
    <p:extLst>
      <p:ext uri="{BB962C8B-B14F-4D97-AF65-F5344CB8AC3E}">
        <p14:creationId xmlns:p14="http://schemas.microsoft.com/office/powerpoint/2010/main" val="40879524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95313"/>
            <a:ext cx="3105150" cy="1747837"/>
          </a:xfrm>
        </p:spPr>
      </p:sp>
      <p:sp>
        <p:nvSpPr>
          <p:cNvPr id="3" name="Notes Placeholder 2"/>
          <p:cNvSpPr>
            <a:spLocks noGrp="1"/>
          </p:cNvSpPr>
          <p:nvPr>
            <p:ph type="body" idx="1"/>
          </p:nvPr>
        </p:nvSpPr>
        <p:spPr>
          <a:xfrm>
            <a:off x="1" y="2024743"/>
            <a:ext cx="6856413" cy="6836229"/>
          </a:xfrm>
        </p:spPr>
        <p:txBody>
          <a:bodyPr/>
          <a:lstStyle/>
          <a:p>
            <a:r>
              <a:rPr lang="en-US" b="1" dirty="0">
                <a:effectLst/>
              </a:rPr>
              <a:t>Stretch Database</a:t>
            </a:r>
          </a:p>
          <a:p>
            <a:r>
              <a:rPr lang="en-US" b="0" dirty="0">
                <a:effectLst/>
              </a:rPr>
              <a:t>This is new to SQL 2016</a:t>
            </a:r>
          </a:p>
          <a:p>
            <a:endParaRPr lang="en-US" b="1" dirty="0">
              <a:effectLst/>
            </a:endParaRPr>
          </a:p>
          <a:p>
            <a:r>
              <a:rPr lang="en-US" dirty="0">
                <a:effectLst/>
              </a:rPr>
              <a:t>Stretch Database allows you to stretch (or split) an “On-Premises” table onto an Azure SQL Database</a:t>
            </a:r>
          </a:p>
          <a:p>
            <a:r>
              <a:rPr lang="en-US" dirty="0">
                <a:effectLst/>
              </a:rPr>
              <a:t>so that your most frequently accessed data is stored in your data centre, while your less accessed, maybe historical, data is held in the cloud</a:t>
            </a:r>
          </a:p>
          <a:p>
            <a:r>
              <a:rPr lang="en-US" dirty="0">
                <a:effectLst/>
              </a:rPr>
              <a:t>The idea being that you can keep the most frequently accessed data in a smaller table on your local server close to the users and take advantage of cheap cloud storage to hold your less frequently accessed data.</a:t>
            </a:r>
          </a:p>
          <a:p>
            <a:endParaRPr lang="en-US" dirty="0">
              <a:effectLst/>
            </a:endParaRPr>
          </a:p>
          <a:p>
            <a:r>
              <a:rPr lang="en-US" dirty="0">
                <a:effectLst/>
              </a:rPr>
              <a:t>When you enable a table to “stretch” the older data moves over to the Azure SQL database behind the scenes. </a:t>
            </a:r>
          </a:p>
          <a:p>
            <a:r>
              <a:rPr lang="en-US" dirty="0">
                <a:effectLst/>
              </a:rPr>
              <a:t>When you need to run a query that accesses active and historical information in a “stretched” table the database engine seamlessly queries both the On-Premises database as well as Azure SQL database and returns the results to you as if they had come from a single source. </a:t>
            </a:r>
          </a:p>
          <a:p>
            <a:endParaRPr lang="en-US" dirty="0">
              <a:effectLst/>
            </a:endParaRPr>
          </a:p>
          <a:p>
            <a:r>
              <a:rPr lang="en-US" dirty="0">
                <a:effectLst/>
              </a:rPr>
              <a:t>But its not cheap</a:t>
            </a:r>
          </a:p>
          <a:p>
            <a:endParaRPr lang="en-US" dirty="0">
              <a:effectLst/>
            </a:endParaRPr>
          </a:p>
        </p:txBody>
      </p:sp>
      <p:sp>
        <p:nvSpPr>
          <p:cNvPr id="4" name="Slide Number Placeholder 3"/>
          <p:cNvSpPr>
            <a:spLocks noGrp="1"/>
          </p:cNvSpPr>
          <p:nvPr>
            <p:ph type="sldNum" sz="quarter" idx="10"/>
          </p:nvPr>
        </p:nvSpPr>
        <p:spPr/>
        <p:txBody>
          <a:bodyPr/>
          <a:lstStyle/>
          <a:p>
            <a:fld id="{DC95D82D-47D2-4BFF-B919-04BEF2605DD9}" type="slidenum">
              <a:rPr lang="en-GB" smtClean="0"/>
              <a:t>52</a:t>
            </a:fld>
            <a:endParaRPr lang="en-GB"/>
          </a:p>
        </p:txBody>
      </p:sp>
    </p:spTree>
    <p:extLst>
      <p:ext uri="{BB962C8B-B14F-4D97-AF65-F5344CB8AC3E}">
        <p14:creationId xmlns:p14="http://schemas.microsoft.com/office/powerpoint/2010/main" val="2620941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7713" y="238125"/>
            <a:ext cx="2628900" cy="1479550"/>
          </a:xfrm>
        </p:spPr>
      </p:sp>
      <p:sp>
        <p:nvSpPr>
          <p:cNvPr id="3" name="Notes Placeholder 2"/>
          <p:cNvSpPr>
            <a:spLocks noGrp="1"/>
          </p:cNvSpPr>
          <p:nvPr>
            <p:ph type="body" idx="1"/>
          </p:nvPr>
        </p:nvSpPr>
        <p:spPr>
          <a:xfrm>
            <a:off x="150472" y="1074456"/>
            <a:ext cx="6435523" cy="7166030"/>
          </a:xfrm>
        </p:spPr>
        <p:txBody>
          <a:bodyPr/>
          <a:lstStyle/>
          <a:p>
            <a:endParaRPr lang="en-GB" dirty="0"/>
          </a:p>
          <a:p>
            <a:r>
              <a:rPr lang="en-GB" sz="1200" b="1" kern="1200" dirty="0">
                <a:solidFill>
                  <a:schemeClr val="tx1"/>
                </a:solidFill>
                <a:effectLst/>
                <a:latin typeface="+mn-lt"/>
                <a:ea typeface="+mn-ea"/>
                <a:cs typeface="+mn-cs"/>
              </a:rPr>
              <a:t>Azure Data Sync </a:t>
            </a:r>
            <a:r>
              <a:rPr lang="en-GB" sz="1200" kern="1200" dirty="0">
                <a:solidFill>
                  <a:schemeClr val="tx1"/>
                </a:solidFill>
                <a:effectLst/>
                <a:latin typeface="+mn-lt"/>
                <a:ea typeface="+mn-ea"/>
                <a:cs typeface="+mn-cs"/>
              </a:rPr>
              <a:t>allows you to synchronize changes between an Azure SQL Database and a</a:t>
            </a:r>
            <a:r>
              <a:rPr lang="en-GB" sz="1200" kern="1200" baseline="0" dirty="0">
                <a:solidFill>
                  <a:schemeClr val="tx1"/>
                </a:solidFill>
                <a:effectLst/>
                <a:latin typeface="+mn-lt"/>
                <a:ea typeface="+mn-ea"/>
                <a:cs typeface="+mn-cs"/>
              </a:rPr>
              <a:t> local </a:t>
            </a:r>
            <a:r>
              <a:rPr lang="en-GB" sz="1200" kern="1200" dirty="0">
                <a:solidFill>
                  <a:schemeClr val="tx1"/>
                </a:solidFill>
                <a:effectLst/>
                <a:latin typeface="+mn-lt"/>
                <a:ea typeface="+mn-ea"/>
                <a:cs typeface="+mn-cs"/>
              </a:rPr>
              <a:t>database or other Azure database in a similar fashion but much simpler to traditional replication.</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can synchronise data between an Azure database and up to 50 other databases either other Azure databases or On premises databases. </a:t>
            </a:r>
          </a:p>
          <a:p>
            <a:endParaRPr lang="en-GB" sz="1200" kern="120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You install a small service on your SQL server that acts as the link between your local database and the Azure database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Its quite tricky to setup but it does seem to work quite well</a:t>
            </a:r>
          </a:p>
        </p:txBody>
      </p:sp>
      <p:sp>
        <p:nvSpPr>
          <p:cNvPr id="4" name="Slide Number Placeholder 3"/>
          <p:cNvSpPr>
            <a:spLocks noGrp="1"/>
          </p:cNvSpPr>
          <p:nvPr>
            <p:ph type="sldNum" sz="quarter" idx="10"/>
          </p:nvPr>
        </p:nvSpPr>
        <p:spPr/>
        <p:txBody>
          <a:bodyPr/>
          <a:lstStyle/>
          <a:p>
            <a:fld id="{DC95D82D-47D2-4BFF-B919-04BEF2605DD9}" type="slidenum">
              <a:rPr lang="en-GB" smtClean="0"/>
              <a:t>53</a:t>
            </a:fld>
            <a:endParaRPr lang="en-GB"/>
          </a:p>
        </p:txBody>
      </p:sp>
    </p:spTree>
    <p:extLst>
      <p:ext uri="{BB962C8B-B14F-4D97-AF65-F5344CB8AC3E}">
        <p14:creationId xmlns:p14="http://schemas.microsoft.com/office/powerpoint/2010/main" val="2990531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SQL Database Managed Instance </a:t>
            </a:r>
            <a:r>
              <a:rPr lang="en-US" dirty="0"/>
              <a:t>(preview) is a new capability of Azure SQL Database, providing near 100% compatibility with SQL Server on-premises (Enterprise Edition), providing a native </a:t>
            </a:r>
            <a:r>
              <a:rPr lang="en-US" dirty="0">
                <a:hlinkClick r:id="rId3"/>
              </a:rPr>
              <a:t>virtual network (</a:t>
            </a:r>
            <a:r>
              <a:rPr lang="en-US" dirty="0" err="1">
                <a:hlinkClick r:id="rId3"/>
              </a:rPr>
              <a:t>VNet</a:t>
            </a:r>
            <a:r>
              <a:rPr lang="en-US" dirty="0">
                <a:hlinkClick r:id="rId3"/>
              </a:rPr>
              <a:t>)</a:t>
            </a:r>
            <a:r>
              <a:rPr lang="en-US" dirty="0"/>
              <a:t> implementation that addresses common security concerns, and a </a:t>
            </a:r>
            <a:r>
              <a:rPr lang="en-US" dirty="0">
                <a:hlinkClick r:id="rId4"/>
              </a:rPr>
              <a:t>business model</a:t>
            </a:r>
            <a:r>
              <a:rPr lang="en-US" dirty="0"/>
              <a:t> favorable for on-premises SQL Server customers. </a:t>
            </a:r>
          </a:p>
          <a:p>
            <a:endParaRPr lang="en-US" dirty="0"/>
          </a:p>
          <a:p>
            <a:r>
              <a:rPr lang="en-US" dirty="0"/>
              <a:t>Managed Instance allows existing SQL Server customers to lift and shift their on-premises applications to the cloud with minimal application and database changes. </a:t>
            </a:r>
          </a:p>
          <a:p>
            <a:endParaRPr lang="en-US" dirty="0"/>
          </a:p>
          <a:p>
            <a:r>
              <a:rPr lang="en-US" dirty="0"/>
              <a:t>At the same time, Managed Instance preserves all PaaS capabilities (automatic patching and version updates, backup, high-availability), that drastically reduces management overhead and TCO.</a:t>
            </a:r>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54</a:t>
            </a:fld>
            <a:endParaRPr lang="en-US" dirty="0"/>
          </a:p>
        </p:txBody>
      </p:sp>
    </p:spTree>
    <p:extLst>
      <p:ext uri="{BB962C8B-B14F-4D97-AF65-F5344CB8AC3E}">
        <p14:creationId xmlns:p14="http://schemas.microsoft.com/office/powerpoint/2010/main" val="3571969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05300" y="858838"/>
            <a:ext cx="2482850" cy="1397000"/>
          </a:xfrm>
        </p:spPr>
      </p:sp>
      <p:sp>
        <p:nvSpPr>
          <p:cNvPr id="3" name="Notes Placeholder 2"/>
          <p:cNvSpPr>
            <a:spLocks noGrp="1"/>
          </p:cNvSpPr>
          <p:nvPr>
            <p:ph type="body" idx="1"/>
          </p:nvPr>
        </p:nvSpPr>
        <p:spPr>
          <a:xfrm>
            <a:off x="252126" y="400566"/>
            <a:ext cx="6435523" cy="8457672"/>
          </a:xfrm>
        </p:spPr>
        <p:txBody>
          <a:bodyPr/>
          <a:lstStyle/>
          <a:p>
            <a:r>
              <a:rPr lang="en-GB" sz="1000" b="1" i="0" kern="1200" dirty="0">
                <a:solidFill>
                  <a:schemeClr val="tx1"/>
                </a:solidFill>
                <a:effectLst/>
                <a:latin typeface="+mn-lt"/>
                <a:ea typeface="+mn-ea"/>
                <a:cs typeface="+mn-cs"/>
              </a:rPr>
              <a:t>Cloud Service Models</a:t>
            </a:r>
          </a:p>
          <a:p>
            <a:endParaRPr lang="en-GB" sz="1000" b="0" i="0" kern="1200" dirty="0">
              <a:solidFill>
                <a:schemeClr val="tx1"/>
              </a:solidFill>
              <a:effectLst/>
              <a:latin typeface="+mn-lt"/>
              <a:ea typeface="+mn-ea"/>
              <a:cs typeface="+mn-cs"/>
            </a:endParaRPr>
          </a:p>
          <a:p>
            <a:r>
              <a:rPr lang="en-GB" sz="1000" baseline="0" dirty="0"/>
              <a:t>There are three main service models in the cloud. </a:t>
            </a:r>
          </a:p>
          <a:p>
            <a:r>
              <a:rPr lang="en-GB" sz="1000" baseline="0" dirty="0"/>
              <a:t>You will see these buzz words being used a lot in cloud discussions</a:t>
            </a:r>
          </a:p>
          <a:p>
            <a:r>
              <a:rPr lang="en-GB" sz="1000" baseline="0" dirty="0"/>
              <a:t>These are:</a:t>
            </a:r>
          </a:p>
          <a:p>
            <a:endParaRPr lang="en-GB" sz="1000" baseline="0" dirty="0"/>
          </a:p>
          <a:p>
            <a:r>
              <a:rPr lang="en-GB" sz="1000" baseline="0" dirty="0"/>
              <a:t>IaaS   Infrastructure as a Service</a:t>
            </a:r>
          </a:p>
          <a:p>
            <a:r>
              <a:rPr lang="en-GB" sz="1000" baseline="0" dirty="0"/>
              <a:t>PaaS  Platform as a Service</a:t>
            </a:r>
          </a:p>
          <a:p>
            <a:r>
              <a:rPr lang="en-GB" sz="1000" baseline="0" dirty="0"/>
              <a:t>SaaS  Software as a Service</a:t>
            </a:r>
          </a:p>
          <a:p>
            <a:endParaRPr lang="en-GB" sz="1000" baseline="0" dirty="0"/>
          </a:p>
          <a:p>
            <a:r>
              <a:rPr lang="en-GB" sz="1000" baseline="0" dirty="0"/>
              <a:t>To get a better understanding what these mean take a look at this diagram which shows the typical layers of an IT Solution</a:t>
            </a:r>
          </a:p>
          <a:p>
            <a:r>
              <a:rPr lang="en-GB" sz="1000" b="0" i="0" kern="1200" dirty="0">
                <a:solidFill>
                  <a:schemeClr val="tx1"/>
                </a:solidFill>
                <a:effectLst/>
                <a:latin typeface="+mn-lt"/>
                <a:ea typeface="+mn-ea"/>
                <a:cs typeface="+mn-cs"/>
              </a:rPr>
              <a:t>Starting from network</a:t>
            </a:r>
            <a:r>
              <a:rPr lang="en-GB" sz="1000" b="0" i="0" kern="1200" baseline="0" dirty="0">
                <a:solidFill>
                  <a:schemeClr val="tx1"/>
                </a:solidFill>
                <a:effectLst/>
                <a:latin typeface="+mn-lt"/>
                <a:ea typeface="+mn-ea"/>
                <a:cs typeface="+mn-cs"/>
              </a:rPr>
              <a:t> to application</a:t>
            </a:r>
          </a:p>
          <a:p>
            <a:endParaRPr lang="en-GB" sz="10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a:t>IaaS </a:t>
            </a:r>
            <a:r>
              <a:rPr lang="en-GB" sz="1000" b="1" baseline="0" dirty="0"/>
              <a:t>Infrastructure as a Service</a:t>
            </a:r>
          </a:p>
          <a:p>
            <a:r>
              <a:rPr lang="en-GB" sz="1000" dirty="0"/>
              <a:t>Think of Infrastructure as a Service as Hardware to Rent</a:t>
            </a:r>
          </a:p>
          <a:p>
            <a:r>
              <a:rPr lang="en-GB" sz="1000" dirty="0"/>
              <a:t>Instead of purchasing network equipment, storage space or servers you use the cloud provider’s infrastructure.</a:t>
            </a:r>
          </a:p>
          <a:p>
            <a:r>
              <a:rPr lang="en-GB" sz="1000" dirty="0"/>
              <a:t>This means the cloud provider owns and maintains the housing, running and maintaining of all the hardware, not you.</a:t>
            </a:r>
          </a:p>
          <a:p>
            <a:r>
              <a:rPr lang="en-GB" sz="1000" dirty="0"/>
              <a:t>You will need to install the operating system and database software </a:t>
            </a:r>
            <a:r>
              <a:rPr lang="en-GB" sz="1000" baseline="0" dirty="0"/>
              <a:t>but you don’t have to worry about maintaining the hardware</a:t>
            </a:r>
            <a:r>
              <a:rPr lang="en-GB" sz="1000" dirty="0"/>
              <a:t>. </a:t>
            </a:r>
          </a:p>
          <a:p>
            <a:r>
              <a:rPr lang="en-GB" sz="1000" dirty="0"/>
              <a:t>And the cloud provider will have mechanisms in place to ensure that your hardware continues to work in the event of a</a:t>
            </a:r>
            <a:r>
              <a:rPr lang="en-GB" sz="1000" baseline="0" dirty="0"/>
              <a:t> failure.</a:t>
            </a:r>
          </a:p>
          <a:p>
            <a:endParaRPr lang="en-GB" sz="1000" baseline="0" dirty="0"/>
          </a:p>
          <a:p>
            <a:r>
              <a:rPr lang="en-GB" sz="1000" baseline="0" dirty="0"/>
              <a:t>Typically this would be a virtual machine, where the cloud provider supplies a server with your chosen operating system installed ready for you to install your copy of SQL server.  But you will be responsible for all patching and upgrading of the software but not have to worry about the underlying hardware.</a:t>
            </a:r>
            <a:endParaRPr lang="en-GB" sz="1000" dirty="0"/>
          </a:p>
          <a:p>
            <a:endParaRPr lang="en-GB" sz="1000" dirty="0"/>
          </a:p>
          <a:p>
            <a:r>
              <a:rPr lang="en-GB" sz="1000" b="1" dirty="0"/>
              <a:t>PaaS Platform</a:t>
            </a:r>
            <a:r>
              <a:rPr lang="en-GB" sz="1000" b="1" baseline="0" dirty="0"/>
              <a:t> as a Service</a:t>
            </a:r>
            <a:endParaRPr lang="en-GB" sz="1000" b="1" dirty="0"/>
          </a:p>
          <a:p>
            <a:r>
              <a:rPr lang="en-GB" sz="1000" dirty="0"/>
              <a:t>Platform as a Service can be thought of as Servers to Rent</a:t>
            </a:r>
          </a:p>
          <a:p>
            <a:r>
              <a:rPr lang="en-GB" sz="1000" dirty="0"/>
              <a:t>Here the cloud provider</a:t>
            </a:r>
            <a:r>
              <a:rPr lang="en-GB" sz="1000" baseline="0" dirty="0"/>
              <a:t> supplies you with hardware, operating system and database server.</a:t>
            </a:r>
            <a:endParaRPr lang="en-GB" sz="1000" dirty="0"/>
          </a:p>
          <a:p>
            <a:r>
              <a:rPr lang="en-GB" sz="1000" dirty="0"/>
              <a:t>Typically here you will create a virtual database and then simply connect to it and start creating tables and view and procedures.</a:t>
            </a:r>
          </a:p>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t>You do not have to worry about software installation, patching, upgrades, failover and backups. The Cloud provider will manage all that for you.</a:t>
            </a:r>
          </a:p>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a:t>This is the simplest way to create a database in the cloud.</a:t>
            </a:r>
          </a:p>
          <a:p>
            <a:endParaRPr lang="en-GB" sz="1000" b="0" i="0" kern="1200" dirty="0">
              <a:solidFill>
                <a:schemeClr val="tx1"/>
              </a:solidFill>
              <a:effectLst/>
              <a:latin typeface="+mn-lt"/>
              <a:ea typeface="+mn-ea"/>
              <a:cs typeface="+mn-cs"/>
            </a:endParaRPr>
          </a:p>
          <a:p>
            <a:r>
              <a:rPr lang="en-GB" sz="1000" dirty="0"/>
              <a:t>With both IaaS</a:t>
            </a:r>
            <a:r>
              <a:rPr lang="en-GB" sz="1000" baseline="0" dirty="0"/>
              <a:t> and PaaS </a:t>
            </a:r>
            <a:r>
              <a:rPr lang="en-GB" sz="1000" dirty="0"/>
              <a:t>you have the flexibility to use more or less storage or processing power as and when you require it.  This is attractive to business which might otherwise have to maintain large amounts of storage or CPU just for occasional peak times.</a:t>
            </a:r>
          </a:p>
          <a:p>
            <a:endParaRPr lang="en-GB" sz="1000" b="1" dirty="0"/>
          </a:p>
          <a:p>
            <a:r>
              <a:rPr lang="en-GB" sz="1000" b="1" dirty="0"/>
              <a:t>Saas Software</a:t>
            </a:r>
            <a:r>
              <a:rPr lang="en-GB" sz="1000" b="1" baseline="0" dirty="0"/>
              <a:t> as a Service</a:t>
            </a:r>
            <a:endParaRPr lang="en-GB" sz="1000" b="1" dirty="0"/>
          </a:p>
          <a:p>
            <a:r>
              <a:rPr lang="en-GB" sz="1000" dirty="0"/>
              <a:t>With Software as a service we go whole way and simply rent applications</a:t>
            </a:r>
            <a:r>
              <a:rPr lang="en-GB" sz="1000" baseline="0" dirty="0"/>
              <a:t> over the Internet from the Vendor</a:t>
            </a:r>
            <a:r>
              <a:rPr lang="en-GB" sz="1000" dirty="0"/>
              <a:t>.</a:t>
            </a:r>
          </a:p>
          <a:p>
            <a:r>
              <a:rPr lang="en-GB" sz="1000" dirty="0"/>
              <a:t>We don’t have to worry</a:t>
            </a:r>
            <a:r>
              <a:rPr lang="en-GB" sz="1000" baseline="0" dirty="0"/>
              <a:t> about hardware , operating systems or software maintenance.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aseline="0" dirty="0"/>
              <a:t>This would be things like Office 365, Skype or </a:t>
            </a:r>
            <a:r>
              <a:rPr lang="en-GB" sz="1000" baseline="0" dirty="0" err="1"/>
              <a:t>PhotoShop</a:t>
            </a:r>
            <a:r>
              <a:rPr lang="en-GB" sz="1000" baseline="0" dirty="0"/>
              <a:t>. In fact any application where you don’t have to install it on your laptop could be considered Software as a Service.</a:t>
            </a:r>
          </a:p>
          <a:p>
            <a:endParaRPr lang="en-GB" sz="1000" dirty="0"/>
          </a:p>
          <a:p>
            <a:r>
              <a:rPr lang="en-GB" sz="1000" dirty="0"/>
              <a:t>As well as removing the need to buy, install and manage software on your computer, it also has the advantage of the software being accessible from anywhere with an internet connection.</a:t>
            </a:r>
          </a:p>
          <a:p>
            <a:endParaRPr lang="en-GB" sz="1000" dirty="0"/>
          </a:p>
          <a:p>
            <a:r>
              <a:rPr lang="en-GB" sz="1000" dirty="0"/>
              <a:t>The term “as a service” has become very popular so you will often hear vendors using it to describe their service such as “storage as a service”, “disk as a service” or “database as a service”. I’ve even seen a consultant advertising himself as “DBA as a service” where you can rent his expertise over the Internet by the hour.</a:t>
            </a:r>
          </a:p>
        </p:txBody>
      </p:sp>
      <p:sp>
        <p:nvSpPr>
          <p:cNvPr id="4" name="Slide Number Placeholder 3"/>
          <p:cNvSpPr>
            <a:spLocks noGrp="1"/>
          </p:cNvSpPr>
          <p:nvPr>
            <p:ph type="sldNum" sz="quarter" idx="10"/>
          </p:nvPr>
        </p:nvSpPr>
        <p:spPr/>
        <p:txBody>
          <a:bodyPr/>
          <a:lstStyle/>
          <a:p>
            <a:fld id="{DC95D82D-47D2-4BFF-B919-04BEF2605DD9}" type="slidenum">
              <a:rPr lang="en-GB" smtClean="0"/>
              <a:t>6</a:t>
            </a:fld>
            <a:endParaRPr lang="en-GB" dirty="0"/>
          </a:p>
        </p:txBody>
      </p:sp>
    </p:spTree>
    <p:extLst>
      <p:ext uri="{BB962C8B-B14F-4D97-AF65-F5344CB8AC3E}">
        <p14:creationId xmlns:p14="http://schemas.microsoft.com/office/powerpoint/2010/main" val="1761406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Virtual Machines</a:t>
            </a:r>
          </a:p>
          <a:p>
            <a:endParaRPr lang="en-GB" dirty="0"/>
          </a:p>
          <a:p>
            <a:r>
              <a:rPr lang="en-GB" dirty="0"/>
              <a:t>If you would prefer more control over your SQL instance, or</a:t>
            </a:r>
            <a:r>
              <a:rPr lang="en-GB" baseline="0" dirty="0"/>
              <a:t> you would prefer to have a SQL server that looks like the one in your office then</a:t>
            </a:r>
            <a:r>
              <a:rPr lang="en-GB" dirty="0"/>
              <a:t> you can create a virtual server.</a:t>
            </a:r>
          </a:p>
          <a:p>
            <a:r>
              <a:rPr lang="en-GB" dirty="0"/>
              <a:t>A VM is an example of Infrastructure as a service</a:t>
            </a:r>
          </a:p>
          <a:p>
            <a:endParaRPr lang="en-GB" dirty="0"/>
          </a:p>
          <a:p>
            <a:r>
              <a:rPr lang="en-GB" dirty="0"/>
              <a:t>This is</a:t>
            </a:r>
            <a:r>
              <a:rPr lang="en-GB" baseline="0" dirty="0"/>
              <a:t> quite a simple process.</a:t>
            </a:r>
          </a:p>
          <a:p>
            <a:r>
              <a:rPr lang="en-GB" baseline="0" dirty="0"/>
              <a:t>Again click New and select a server type from the list.</a:t>
            </a:r>
          </a:p>
          <a:p>
            <a:r>
              <a:rPr lang="en-GB" baseline="0" dirty="0"/>
              <a:t>If you take a look at the gallery you’ll see there is a huge choice of server to select from and not just Microsoft operating systems and applications such as Oracle database on both Windows and Linux servers.</a:t>
            </a:r>
            <a:endParaRPr lang="en-GB" dirty="0"/>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You can use RDP (Remote desktop) to access the Windows server and then configure and manage it just like any Windows Server.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You can create automation accounts to shutdown a virtual server when you don’t need it, such as overnight and then restart it in the morning which can save you money.</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You can’t do that to Azure SQL database. Its always turned on and costing you.</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55</a:t>
            </a:fld>
            <a:endParaRPr lang="en-GB" dirty="0"/>
          </a:p>
        </p:txBody>
      </p:sp>
    </p:spTree>
    <p:extLst>
      <p:ext uri="{BB962C8B-B14F-4D97-AF65-F5344CB8AC3E}">
        <p14:creationId xmlns:p14="http://schemas.microsoft.com/office/powerpoint/2010/main" val="2538413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Data Warehouse</a:t>
            </a:r>
          </a:p>
          <a:p>
            <a:endParaRPr lang="en-US" dirty="0">
              <a:effectLst/>
            </a:endParaRPr>
          </a:p>
          <a:p>
            <a:r>
              <a:rPr lang="en-US" dirty="0">
                <a:effectLst/>
              </a:rPr>
              <a:t>Azure SQL Data Warehouse is a fully-managed (PaaS) and highly scalable cloud based distributed relational database management system for data warehousing workloads. </a:t>
            </a:r>
          </a:p>
          <a:p>
            <a:r>
              <a:rPr lang="en-US" dirty="0">
                <a:effectLst/>
              </a:rPr>
              <a:t>Azure SQL Data Warehouse is built on Massively Parallel Processing (MPP) architecture, capable of processing massive volumes of data (both relational and non-relational), processing data in </a:t>
            </a:r>
            <a:r>
              <a:rPr lang="en-US" dirty="0" err="1">
                <a:effectLst/>
              </a:rPr>
              <a:t>parallell</a:t>
            </a:r>
            <a:r>
              <a:rPr lang="en-US" dirty="0">
                <a:effectLst/>
              </a:rPr>
              <a:t> across multiple nodes and offering other enterprise-class features to handle enterprise data warehouse workloads.</a:t>
            </a:r>
          </a:p>
          <a:p>
            <a:endParaRPr lang="en-US" dirty="0">
              <a:effectLst/>
            </a:endParaRPr>
          </a:p>
          <a:p>
            <a:r>
              <a:rPr lang="en-GB" dirty="0"/>
              <a:t>http://www.databasejournal.com/features/mssql/getting-started-with-azure-sql-data-warehouse-part-1.html</a:t>
            </a:r>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56</a:t>
            </a:fld>
            <a:endParaRPr lang="en-GB"/>
          </a:p>
        </p:txBody>
      </p:sp>
    </p:spTree>
    <p:extLst>
      <p:ext uri="{BB962C8B-B14F-4D97-AF65-F5344CB8AC3E}">
        <p14:creationId xmlns:p14="http://schemas.microsoft.com/office/powerpoint/2010/main" val="39242054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Azure Data Lake</a:t>
            </a:r>
          </a:p>
          <a:p>
            <a:r>
              <a:rPr lang="en-US" dirty="0"/>
              <a:t>Azure Data Lake stores data of any size and shape for all types of processing and analytics across platforms and languages. </a:t>
            </a:r>
          </a:p>
          <a:p>
            <a:endParaRPr lang="en-US" dirty="0"/>
          </a:p>
          <a:p>
            <a:r>
              <a:rPr lang="en-US" dirty="0"/>
              <a:t>It removes the complexities of ingesting and storing all your data while making it faster to get up and running with batch, streaming and interactive analytics. </a:t>
            </a:r>
          </a:p>
          <a:p>
            <a:endParaRPr lang="en-US" dirty="0"/>
          </a:p>
          <a:p>
            <a:r>
              <a:rPr lang="en-US" dirty="0"/>
              <a:t>Azure Data Lake works with existing IT investments for identity, management and security for simplified data management and governance. </a:t>
            </a:r>
          </a:p>
          <a:p>
            <a:endParaRPr lang="en-US" dirty="0"/>
          </a:p>
          <a:p>
            <a:r>
              <a:rPr lang="en-US" dirty="0"/>
              <a:t>It also integrates seamlessly with operational stores and data warehouses so that you can extend current data applications. </a:t>
            </a:r>
          </a:p>
          <a:p>
            <a:endParaRPr lang="en-US" dirty="0"/>
          </a:p>
          <a:p>
            <a:r>
              <a:rPr lang="en-US" dirty="0"/>
              <a:t>Azure Data Lake solves many of the productivity and scalability challenges that prevent you from maximising the value of your data assets with a service that’s ready to meet your current and future business needs. </a:t>
            </a:r>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57</a:t>
            </a:fld>
            <a:endParaRPr lang="en-GB"/>
          </a:p>
        </p:txBody>
      </p:sp>
    </p:spTree>
    <p:extLst>
      <p:ext uri="{BB962C8B-B14F-4D97-AF65-F5344CB8AC3E}">
        <p14:creationId xmlns:p14="http://schemas.microsoft.com/office/powerpoint/2010/main" val="2247592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Do you require a DBA with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With Azure creating a database is as simple as clicking a button on a screen. Many of the DBA task like backups, high availability, disaster recovery and failover have been taken care of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You might be thinking is there anything left for a DBA to do?</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Yes there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tedious tasks have been taken away such as building SQL , checking backups, checking mirroring / always on is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But bad design requiring more DTUs will now have a visible cost, whereas before the cost of adding extra CPU or memory to your local virtual server probably just got lost.</a:t>
            </a:r>
          </a:p>
          <a:p>
            <a:endParaRPr lang="en-GB" dirty="0"/>
          </a:p>
          <a:p>
            <a:r>
              <a:rPr lang="en-GB" dirty="0"/>
              <a:t>So DBAs will now be able to get on with the interesting stuff, being involved in the database design,  tuning queries to keep costs down. </a:t>
            </a:r>
          </a:p>
          <a:p>
            <a:r>
              <a:rPr lang="en-GB" dirty="0"/>
              <a:t>And will be able to demonstrate their value by the number of DTUs saved and thus the amount of money saved.</a:t>
            </a:r>
          </a:p>
        </p:txBody>
      </p:sp>
      <p:sp>
        <p:nvSpPr>
          <p:cNvPr id="4" name="Slide Number Placeholder 3"/>
          <p:cNvSpPr>
            <a:spLocks noGrp="1"/>
          </p:cNvSpPr>
          <p:nvPr>
            <p:ph type="sldNum" sz="quarter" idx="10"/>
          </p:nvPr>
        </p:nvSpPr>
        <p:spPr/>
        <p:txBody>
          <a:bodyPr/>
          <a:lstStyle/>
          <a:p>
            <a:fld id="{5A0354DB-91F2-422D-BFF3-EE1FB946F90B}" type="slidenum">
              <a:rPr lang="en-GB" smtClean="0"/>
              <a:t>58</a:t>
            </a:fld>
            <a:endParaRPr lang="en-GB"/>
          </a:p>
        </p:txBody>
      </p:sp>
    </p:spTree>
    <p:extLst>
      <p:ext uri="{BB962C8B-B14F-4D97-AF65-F5344CB8AC3E}">
        <p14:creationId xmlns:p14="http://schemas.microsoft.com/office/powerpoint/2010/main" val="17516835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Grammar</a:t>
            </a:r>
          </a:p>
          <a:p>
            <a:endParaRPr lang="en-GB" dirty="0"/>
          </a:p>
          <a:p>
            <a:r>
              <a:rPr lang="en-GB" dirty="0"/>
              <a:t>I’m a  bit of a stickler on grammar and I cringe every time hear someone who is talking about cloud computing</a:t>
            </a:r>
            <a:r>
              <a:rPr lang="en-GB" baseline="0" dirty="0"/>
              <a:t> use the expression “on premise” rather than “on premises”. </a:t>
            </a:r>
          </a:p>
          <a:p>
            <a:r>
              <a:rPr lang="en-GB" baseline="0" dirty="0"/>
              <a:t>A premise is a proposition or assumption and has nothing to do with buildings.</a:t>
            </a:r>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59</a:t>
            </a:fld>
            <a:endParaRPr lang="en-GB" dirty="0"/>
          </a:p>
        </p:txBody>
      </p:sp>
    </p:spTree>
    <p:extLst>
      <p:ext uri="{BB962C8B-B14F-4D97-AF65-F5344CB8AC3E}">
        <p14:creationId xmlns:p14="http://schemas.microsoft.com/office/powerpoint/2010/main" val="27971473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r>
              <a:rPr lang="en-GB" b="1" dirty="0"/>
              <a:t>Any Questions</a:t>
            </a:r>
          </a:p>
          <a:p>
            <a:endParaRPr lang="en-GB" b="1" dirty="0"/>
          </a:p>
          <a:p>
            <a:r>
              <a:rPr lang="en-GB" sz="1200" dirty="0"/>
              <a:t>Hopefully you now have a better understanding of SQL Azure</a:t>
            </a:r>
          </a:p>
          <a:p>
            <a:r>
              <a:rPr lang="en-GB" sz="1200" dirty="0"/>
              <a:t>And will be able to use it safely</a:t>
            </a:r>
            <a:r>
              <a:rPr lang="en-GB" sz="1200" baseline="0" dirty="0"/>
              <a:t> in your environment</a:t>
            </a:r>
            <a:endParaRPr lang="en-GB" b="1" dirty="0"/>
          </a:p>
        </p:txBody>
      </p:sp>
      <p:sp>
        <p:nvSpPr>
          <p:cNvPr id="4" name="Slide Number Placeholder 3"/>
          <p:cNvSpPr>
            <a:spLocks noGrp="1"/>
          </p:cNvSpPr>
          <p:nvPr>
            <p:ph type="sldNum" sz="quarter" idx="10"/>
          </p:nvPr>
        </p:nvSpPr>
        <p:spPr/>
        <p:txBody>
          <a:bodyPr/>
          <a:lstStyle/>
          <a:p>
            <a:fld id="{DC95D82D-47D2-4BFF-B919-04BEF2605DD9}" type="slidenum">
              <a:rPr lang="en-GB" smtClean="0"/>
              <a:t>60</a:t>
            </a:fld>
            <a:endParaRPr lang="en-GB" dirty="0"/>
          </a:p>
        </p:txBody>
      </p:sp>
    </p:spTree>
    <p:extLst>
      <p:ext uri="{BB962C8B-B14F-4D97-AF65-F5344CB8AC3E}">
        <p14:creationId xmlns:p14="http://schemas.microsoft.com/office/powerpoint/2010/main" val="33676588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61</a:t>
            </a:fld>
            <a:endParaRPr lang="en-GB" dirty="0"/>
          </a:p>
        </p:txBody>
      </p:sp>
    </p:spTree>
    <p:extLst>
      <p:ext uri="{BB962C8B-B14F-4D97-AF65-F5344CB8AC3E}">
        <p14:creationId xmlns:p14="http://schemas.microsoft.com/office/powerpoint/2010/main" val="39606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381000"/>
            <a:ext cx="3851275" cy="2166938"/>
          </a:xfrm>
        </p:spPr>
      </p:sp>
      <p:sp>
        <p:nvSpPr>
          <p:cNvPr id="3" name="Notes Placeholder 2"/>
          <p:cNvSpPr>
            <a:spLocks noGrp="1"/>
          </p:cNvSpPr>
          <p:nvPr>
            <p:ph type="body" idx="1"/>
          </p:nvPr>
        </p:nvSpPr>
        <p:spPr>
          <a:xfrm>
            <a:off x="150472" y="2547257"/>
            <a:ext cx="6435523" cy="6280168"/>
          </a:xfrm>
        </p:spPr>
        <p:txBody>
          <a:bodyPr/>
          <a:lstStyle/>
          <a:p>
            <a:r>
              <a:rPr lang="en-GB" sz="1000" b="1" dirty="0"/>
              <a:t>Microsoft Azure</a:t>
            </a:r>
          </a:p>
          <a:p>
            <a:endParaRPr lang="en-GB" sz="1000" dirty="0"/>
          </a:p>
          <a:p>
            <a:r>
              <a:rPr lang="en-GB" sz="1000" dirty="0"/>
              <a:t>So lets take a look at the Microsoft</a:t>
            </a:r>
            <a:r>
              <a:rPr lang="en-GB" sz="1000" baseline="0" dirty="0"/>
              <a:t> Cloud offering</a:t>
            </a:r>
          </a:p>
          <a:p>
            <a:endParaRPr lang="en-GB" sz="1000" dirty="0"/>
          </a:p>
          <a:p>
            <a:r>
              <a:rPr lang="en-GB" sz="1000" dirty="0"/>
              <a:t>Microsoft</a:t>
            </a:r>
            <a:r>
              <a:rPr lang="en-GB" sz="1000" baseline="0" dirty="0"/>
              <a:t> has divided the world into regions.  There are </a:t>
            </a:r>
            <a:r>
              <a:rPr lang="en-GB" sz="1000" dirty="0"/>
              <a:t>currently 50 regions</a:t>
            </a:r>
            <a:r>
              <a:rPr lang="en-GB" sz="1000" baseline="0" dirty="0"/>
              <a:t> with more due to come online</a:t>
            </a:r>
            <a:r>
              <a:rPr lang="en-GB" sz="1000" dirty="0"/>
              <a:t>. </a:t>
            </a:r>
          </a:p>
          <a:p>
            <a:endParaRPr lang="en-GB" sz="1000" b="0" i="0" kern="1200" dirty="0">
              <a:solidFill>
                <a:schemeClr val="tx1"/>
              </a:solidFill>
              <a:effectLst/>
              <a:latin typeface="+mn-lt"/>
              <a:ea typeface="+mn-ea"/>
              <a:cs typeface="+mn-cs"/>
            </a:endParaRPr>
          </a:p>
          <a:p>
            <a:r>
              <a:rPr lang="en-GB" sz="1000" dirty="0"/>
              <a:t>Not every data centre offers every Azure service and you will see that some data centres are for US government use only</a:t>
            </a:r>
          </a:p>
          <a:p>
            <a:r>
              <a:rPr lang="en-GB" sz="1000" dirty="0"/>
              <a:t>You can</a:t>
            </a:r>
            <a:r>
              <a:rPr lang="en-GB" sz="1000" baseline="0" dirty="0"/>
              <a:t> </a:t>
            </a:r>
            <a:r>
              <a:rPr lang="en-GB" sz="1000" dirty="0"/>
              <a:t>choose to place</a:t>
            </a:r>
            <a:r>
              <a:rPr lang="en-GB" sz="1000" baseline="0" dirty="0"/>
              <a:t> your cloud services in any data centre in the world (though Australia is currently limited </a:t>
            </a:r>
            <a:r>
              <a:rPr lang="en-GB" sz="1000" b="0" i="0" kern="1200" dirty="0">
                <a:solidFill>
                  <a:schemeClr val="tx1"/>
                </a:solidFill>
                <a:effectLst/>
                <a:latin typeface="+mn-lt"/>
                <a:ea typeface="+mn-ea"/>
                <a:cs typeface="+mn-cs"/>
              </a:rPr>
              <a:t>to customers based in Australia and New Zealand) </a:t>
            </a:r>
          </a:p>
          <a:p>
            <a:r>
              <a:rPr lang="en-GB" sz="1000" b="0" i="0" kern="1200" dirty="0">
                <a:solidFill>
                  <a:schemeClr val="tx1"/>
                </a:solidFill>
                <a:effectLst/>
                <a:latin typeface="+mn-lt"/>
                <a:ea typeface="+mn-ea"/>
                <a:cs typeface="+mn-cs"/>
              </a:rPr>
              <a:t>But p</a:t>
            </a:r>
            <a:r>
              <a:rPr lang="en-GB" sz="1000" baseline="0" dirty="0"/>
              <a:t>utting your data or applications on the other side of the world may affect your customer’s performance if they are all based in Europe. </a:t>
            </a:r>
          </a:p>
          <a:p>
            <a:endParaRPr lang="en-GB" sz="1000" baseline="0" dirty="0"/>
          </a:p>
          <a:p>
            <a:r>
              <a:rPr lang="en-GB" sz="1000" baseline="0" dirty="0"/>
              <a:t>You data held outside the US is safe from US government interference. Microsoft won a court case a couple of year’s ago where the US government wanted some emails held in the Ireland data centre but MS argued successfully that although they are on servers owned by a US company they were outside US jurisdiction. </a:t>
            </a:r>
          </a:p>
          <a:p>
            <a:endParaRPr lang="en-GB" sz="1000" baseline="0" dirty="0"/>
          </a:p>
          <a:p>
            <a:r>
              <a:rPr lang="en-GB" sz="1000" baseline="0" dirty="0"/>
              <a:t>You’ll see that there are no live data centres in Africa. </a:t>
            </a:r>
          </a:p>
          <a:p>
            <a:r>
              <a:rPr lang="en-GB" sz="1000" baseline="0" dirty="0"/>
              <a:t>When South Africa was allowed to start using Azure a couple of years ago their nearest data centre was so far away that performance is almost unusable. There are now two data centres being built in South Africa which should help them.</a:t>
            </a:r>
            <a:endParaRPr lang="en-GB" sz="1000" dirty="0"/>
          </a:p>
        </p:txBody>
      </p:sp>
      <p:sp>
        <p:nvSpPr>
          <p:cNvPr id="4" name="Slide Number Placeholder 3"/>
          <p:cNvSpPr>
            <a:spLocks noGrp="1"/>
          </p:cNvSpPr>
          <p:nvPr>
            <p:ph type="sldNum" sz="quarter" idx="10"/>
          </p:nvPr>
        </p:nvSpPr>
        <p:spPr/>
        <p:txBody>
          <a:bodyPr/>
          <a:lstStyle/>
          <a:p>
            <a:fld id="{DC95D82D-47D2-4BFF-B919-04BEF2605DD9}" type="slidenum">
              <a:rPr lang="en-GB" smtClean="0"/>
              <a:t>7</a:t>
            </a:fld>
            <a:endParaRPr lang="en-GB" dirty="0"/>
          </a:p>
        </p:txBody>
      </p:sp>
    </p:spTree>
    <p:extLst>
      <p:ext uri="{BB962C8B-B14F-4D97-AF65-F5344CB8AC3E}">
        <p14:creationId xmlns:p14="http://schemas.microsoft.com/office/powerpoint/2010/main" val="2828300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Azure European Data Centres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When I started speaking on Azure there were just two data centres in Europe</a:t>
            </a:r>
          </a:p>
          <a:p>
            <a:r>
              <a:rPr lang="en-GB" sz="1200" b="0" i="0" kern="1200" dirty="0">
                <a:solidFill>
                  <a:schemeClr val="tx1"/>
                </a:solidFill>
                <a:effectLst/>
                <a:latin typeface="+mn-lt"/>
                <a:ea typeface="+mn-ea"/>
                <a:cs typeface="+mn-cs"/>
              </a:rPr>
              <a:t>North Europe in Dublin, Ireland</a:t>
            </a:r>
          </a:p>
          <a:p>
            <a:r>
              <a:rPr lang="en-GB" sz="1200" b="0" i="0" kern="1200" dirty="0">
                <a:solidFill>
                  <a:schemeClr val="tx1"/>
                </a:solidFill>
                <a:effectLst/>
                <a:latin typeface="+mn-lt"/>
                <a:ea typeface="+mn-ea"/>
                <a:cs typeface="+mn-cs"/>
              </a:rPr>
              <a:t>West Europe in Amsterdam, The Netherlands (even though Dublin is further west</a:t>
            </a:r>
            <a:r>
              <a:rPr lang="en-GB" sz="1200" b="0" i="0" kern="1200" baseline="0" dirty="0">
                <a:solidFill>
                  <a:schemeClr val="tx1"/>
                </a:solidFill>
                <a:effectLst/>
                <a:latin typeface="+mn-lt"/>
                <a:ea typeface="+mn-ea"/>
                <a:cs typeface="+mn-cs"/>
              </a:rPr>
              <a:t> than Amsterdam)</a:t>
            </a:r>
          </a:p>
          <a:p>
            <a:endParaRPr lang="en-GB"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There are now twelve regions in Europe. </a:t>
            </a:r>
          </a:p>
          <a:p>
            <a:r>
              <a:rPr lang="en-GB" sz="1200" b="0" i="0" kern="1200" baseline="0" dirty="0">
                <a:solidFill>
                  <a:schemeClr val="tx1"/>
                </a:solidFill>
                <a:effectLst/>
                <a:latin typeface="+mn-lt"/>
                <a:ea typeface="+mn-ea"/>
                <a:cs typeface="+mn-cs"/>
              </a:rPr>
              <a:t>UK South (London)</a:t>
            </a:r>
          </a:p>
          <a:p>
            <a:r>
              <a:rPr lang="en-GB" sz="1200" b="0" i="0" kern="1200" baseline="0" dirty="0">
                <a:solidFill>
                  <a:schemeClr val="tx1"/>
                </a:solidFill>
                <a:effectLst/>
                <a:latin typeface="+mn-lt"/>
                <a:ea typeface="+mn-ea"/>
                <a:cs typeface="+mn-cs"/>
              </a:rPr>
              <a:t>UK West (Cardiff)</a:t>
            </a:r>
          </a:p>
          <a:p>
            <a:r>
              <a:rPr lang="en-GB" sz="1200" b="0" i="0" kern="1200" baseline="0" dirty="0">
                <a:solidFill>
                  <a:schemeClr val="tx1"/>
                </a:solidFill>
                <a:effectLst/>
                <a:latin typeface="+mn-lt"/>
                <a:ea typeface="+mn-ea"/>
                <a:cs typeface="+mn-cs"/>
              </a:rPr>
              <a:t>Germany Northeast (</a:t>
            </a:r>
            <a:r>
              <a:rPr lang="en-GB" dirty="0">
                <a:effectLst/>
              </a:rPr>
              <a:t>Magdeburg)</a:t>
            </a:r>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Germany Central (</a:t>
            </a:r>
            <a:r>
              <a:rPr lang="en-GB" dirty="0">
                <a:effectLst/>
              </a:rPr>
              <a:t>Frankfurt)</a:t>
            </a:r>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France Central (Paris)</a:t>
            </a:r>
          </a:p>
          <a:p>
            <a:r>
              <a:rPr lang="en-GB" sz="1200" b="0" i="0" kern="1200" baseline="0" dirty="0">
                <a:solidFill>
                  <a:schemeClr val="tx1"/>
                </a:solidFill>
                <a:effectLst/>
                <a:latin typeface="+mn-lt"/>
                <a:ea typeface="+mn-ea"/>
                <a:cs typeface="+mn-cs"/>
              </a:rPr>
              <a:t>France South (</a:t>
            </a:r>
            <a:r>
              <a:rPr lang="en-GB" dirty="0">
                <a:effectLst/>
              </a:rPr>
              <a:t>Marseille)</a:t>
            </a:r>
          </a:p>
          <a:p>
            <a:r>
              <a:rPr lang="en-GB" sz="1200" b="0" i="0" kern="1200" dirty="0">
                <a:solidFill>
                  <a:schemeClr val="tx1"/>
                </a:solidFill>
                <a:effectLst/>
                <a:latin typeface="+mn-lt"/>
                <a:ea typeface="+mn-ea"/>
                <a:cs typeface="+mn-cs"/>
              </a:rPr>
              <a:t>Coming Soon</a:t>
            </a:r>
          </a:p>
          <a:p>
            <a:r>
              <a:rPr lang="en-GB" sz="1200" b="0" i="0" kern="1200" dirty="0">
                <a:solidFill>
                  <a:schemeClr val="tx1"/>
                </a:solidFill>
                <a:effectLst/>
                <a:latin typeface="+mn-lt"/>
                <a:ea typeface="+mn-ea"/>
                <a:cs typeface="+mn-cs"/>
              </a:rPr>
              <a:t>Switzerland North</a:t>
            </a:r>
          </a:p>
          <a:p>
            <a:r>
              <a:rPr lang="en-GB" sz="1200" b="0" i="0" kern="1200" dirty="0">
                <a:solidFill>
                  <a:schemeClr val="tx1"/>
                </a:solidFill>
                <a:effectLst/>
                <a:latin typeface="+mn-lt"/>
                <a:ea typeface="+mn-ea"/>
                <a:cs typeface="+mn-cs"/>
              </a:rPr>
              <a:t>Switzerland West</a:t>
            </a:r>
          </a:p>
          <a:p>
            <a:r>
              <a:rPr lang="en-GB" sz="1200" b="0" i="0" kern="1200" dirty="0">
                <a:solidFill>
                  <a:schemeClr val="tx1"/>
                </a:solidFill>
                <a:effectLst/>
                <a:latin typeface="+mn-lt"/>
                <a:ea typeface="+mn-ea"/>
                <a:cs typeface="+mn-cs"/>
              </a:rPr>
              <a:t>Germany West Central</a:t>
            </a:r>
          </a:p>
          <a:p>
            <a:r>
              <a:rPr lang="en-GB" sz="1200" b="0" i="0" kern="1200" dirty="0">
                <a:solidFill>
                  <a:schemeClr val="tx1"/>
                </a:solidFill>
                <a:effectLst/>
                <a:latin typeface="+mn-lt"/>
                <a:ea typeface="+mn-ea"/>
                <a:cs typeface="+mn-cs"/>
              </a:rPr>
              <a:t>Germany North</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You’ll see</a:t>
            </a:r>
            <a:r>
              <a:rPr lang="en-GB" sz="1200" b="0" i="0" kern="1200" baseline="0" dirty="0">
                <a:solidFill>
                  <a:schemeClr val="tx1"/>
                </a:solidFill>
                <a:effectLst/>
                <a:latin typeface="+mn-lt"/>
                <a:ea typeface="+mn-ea"/>
                <a:cs typeface="+mn-cs"/>
              </a:rPr>
              <a:t> that data centres come in pairs. Each data centre has a partner which is where the backups are sent to in case of a problem at the other data centre.</a:t>
            </a: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8</a:t>
            </a:fld>
            <a:endParaRPr lang="en-GB"/>
          </a:p>
        </p:txBody>
      </p:sp>
    </p:spTree>
    <p:extLst>
      <p:ext uri="{BB962C8B-B14F-4D97-AF65-F5344CB8AC3E}">
        <p14:creationId xmlns:p14="http://schemas.microsoft.com/office/powerpoint/2010/main" val="137017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Service in Microsoft</a:t>
            </a:r>
            <a:r>
              <a:rPr lang="en-GB" b="1" baseline="0" dirty="0"/>
              <a:t> Azure</a:t>
            </a:r>
          </a:p>
          <a:p>
            <a:endParaRPr lang="en-GB" baseline="0" dirty="0"/>
          </a:p>
          <a:p>
            <a:r>
              <a:rPr lang="en-GB" baseline="0" dirty="0"/>
              <a:t>Azure offers more than just databases and virtual servers. In fact, everything you would ever want to do in your own data centre is now available in Azure. </a:t>
            </a:r>
          </a:p>
          <a:p>
            <a:endParaRPr lang="en-GB" dirty="0"/>
          </a:p>
          <a:p>
            <a:r>
              <a:rPr lang="en-GB" baseline="0" dirty="0"/>
              <a:t>I seem to constantly get emails about new features in private preview. </a:t>
            </a:r>
          </a:p>
          <a:p>
            <a:endParaRPr lang="en-GB" baseline="0" dirty="0"/>
          </a:p>
          <a:p>
            <a:r>
              <a:rPr lang="en-GB" baseline="0" dirty="0"/>
              <a:t>We have </a:t>
            </a:r>
            <a:r>
              <a:rPr lang="en-GB" b="1" baseline="0" dirty="0"/>
              <a:t>SQL Database </a:t>
            </a:r>
            <a:r>
              <a:rPr lang="en-GB" baseline="0" dirty="0"/>
              <a:t>that we will be concentrating on today</a:t>
            </a:r>
          </a:p>
          <a:p>
            <a:endParaRPr lang="en-GB" baseline="0" dirty="0"/>
          </a:p>
          <a:p>
            <a:r>
              <a:rPr lang="en-US" b="1" dirty="0"/>
              <a:t>Azure Data Warehouse</a:t>
            </a:r>
          </a:p>
          <a:p>
            <a:r>
              <a:rPr lang="en-US" dirty="0">
                <a:effectLst/>
              </a:rPr>
              <a:t>Azure SQL Data Warehouse, a highly scalable DBMS for data warehousing workloads built on the Massively Parallel Processing (MPP) architecture.</a:t>
            </a:r>
          </a:p>
          <a:p>
            <a:endParaRPr lang="en-US" dirty="0">
              <a:effectLst/>
            </a:endParaRPr>
          </a:p>
          <a:p>
            <a:r>
              <a:rPr lang="en-GB" b="1" dirty="0"/>
              <a:t>Azure Data Lake</a:t>
            </a:r>
          </a:p>
          <a:p>
            <a:r>
              <a:rPr lang="en-US" dirty="0"/>
              <a:t>Azure Data Lake allows us to store relational and non relational data of any size and shape for all types of processing and analytics. </a:t>
            </a:r>
          </a:p>
          <a:p>
            <a:endParaRPr lang="en-GB" baseline="0" dirty="0"/>
          </a:p>
          <a:p>
            <a:r>
              <a:rPr lang="en-GB" b="1" baseline="0" dirty="0"/>
              <a:t>Azure Data Factory </a:t>
            </a:r>
            <a:r>
              <a:rPr lang="en-GB" baseline="0" dirty="0"/>
              <a:t>gives us our SSIS type functionality</a:t>
            </a:r>
          </a:p>
          <a:p>
            <a:endParaRPr lang="en-GB" baseline="0" dirty="0"/>
          </a:p>
          <a:p>
            <a:r>
              <a:rPr lang="en-GB" b="1" baseline="0" dirty="0"/>
              <a:t>Azure Virtual machine</a:t>
            </a:r>
            <a:r>
              <a:rPr lang="en-GB" baseline="0" dirty="0"/>
              <a:t>. This is Infrastructure as a Service where we can build virtual machines not just with Windows but other operating systems like Linux</a:t>
            </a:r>
          </a:p>
          <a:p>
            <a:endParaRPr lang="en-GB" baseline="0" dirty="0"/>
          </a:p>
          <a:p>
            <a:r>
              <a:rPr lang="en-GB" baseline="0" dirty="0"/>
              <a:t>We can build Web sites, mobile apps and APIs with </a:t>
            </a:r>
            <a:r>
              <a:rPr lang="en-GB" b="1" baseline="0" dirty="0"/>
              <a:t>App Service</a:t>
            </a:r>
          </a:p>
          <a:p>
            <a:endParaRPr lang="en-GB" baseline="0" dirty="0"/>
          </a:p>
          <a:p>
            <a:r>
              <a:rPr lang="en-GB" baseline="0" dirty="0"/>
              <a:t>We have </a:t>
            </a:r>
            <a:r>
              <a:rPr lang="en-GB" b="1" baseline="0" dirty="0"/>
              <a:t>storage</a:t>
            </a:r>
            <a:r>
              <a:rPr lang="en-GB" baseline="0" dirty="0"/>
              <a:t> just like OneDrive and Google drive but as well as blob and file storage we also have table and queue storage</a:t>
            </a:r>
          </a:p>
          <a:p>
            <a:endParaRPr lang="en-GB" baseline="0" dirty="0"/>
          </a:p>
          <a:p>
            <a:r>
              <a:rPr lang="en-GB" b="1" baseline="0" dirty="0"/>
              <a:t>Artificial Intelligence </a:t>
            </a:r>
            <a:r>
              <a:rPr lang="en-GB" b="0" baseline="0" dirty="0"/>
              <a:t>has become </a:t>
            </a:r>
            <a:r>
              <a:rPr lang="en-GB" baseline="0" dirty="0"/>
              <a:t>becoming a very popular topic in the last year . Here we can create our Machine Learning apps.</a:t>
            </a:r>
          </a:p>
          <a:p>
            <a:endParaRPr lang="en-GB" baseline="0" dirty="0"/>
          </a:p>
          <a:p>
            <a:r>
              <a:rPr lang="en-GB" baseline="0" dirty="0"/>
              <a:t>We can join our company </a:t>
            </a:r>
            <a:r>
              <a:rPr lang="en-GB" b="1" baseline="0" dirty="0"/>
              <a:t>Active Directory </a:t>
            </a:r>
            <a:r>
              <a:rPr lang="en-GB" baseline="0" dirty="0"/>
              <a:t>to Azure to allow single sign-on and streamlined our security</a:t>
            </a:r>
          </a:p>
          <a:p>
            <a:endParaRPr lang="en-GB" baseline="0" dirty="0"/>
          </a:p>
          <a:p>
            <a:r>
              <a:rPr lang="en-GB" baseline="0" dirty="0"/>
              <a:t>We also have ways </a:t>
            </a:r>
            <a:r>
              <a:rPr lang="en-GB" b="1" baseline="0" dirty="0"/>
              <a:t>to automate </a:t>
            </a:r>
            <a:r>
              <a:rPr lang="en-GB" baseline="0" dirty="0"/>
              <a:t>and run scheduled tasks</a:t>
            </a:r>
          </a:p>
          <a:p>
            <a:endParaRPr lang="en-GB" baseline="0" dirty="0"/>
          </a:p>
          <a:p>
            <a:r>
              <a:rPr lang="en-GB" baseline="0" dirty="0"/>
              <a:t>That’s is just a few of the services available to us in Azure</a:t>
            </a:r>
          </a:p>
          <a:p>
            <a:endParaRPr lang="en-GB" baseline="0" dirty="0"/>
          </a:p>
          <a:p>
            <a:r>
              <a:rPr lang="en-GB" baseline="0" dirty="0"/>
              <a:t>12 mins</a:t>
            </a:r>
            <a:endParaRPr lang="en-GB" dirty="0"/>
          </a:p>
        </p:txBody>
      </p:sp>
      <p:sp>
        <p:nvSpPr>
          <p:cNvPr id="4" name="Slide Number Placeholder 3"/>
          <p:cNvSpPr>
            <a:spLocks noGrp="1"/>
          </p:cNvSpPr>
          <p:nvPr>
            <p:ph type="sldNum" sz="quarter" idx="10"/>
          </p:nvPr>
        </p:nvSpPr>
        <p:spPr/>
        <p:txBody>
          <a:bodyPr/>
          <a:lstStyle/>
          <a:p>
            <a:fld id="{5A0354DB-91F2-422D-BFF3-EE1FB946F90B}" type="slidenum">
              <a:rPr lang="en-GB" smtClean="0"/>
              <a:t>9</a:t>
            </a:fld>
            <a:endParaRPr lang="en-GB"/>
          </a:p>
        </p:txBody>
      </p:sp>
    </p:spTree>
    <p:extLst>
      <p:ext uri="{BB962C8B-B14F-4D97-AF65-F5344CB8AC3E}">
        <p14:creationId xmlns:p14="http://schemas.microsoft.com/office/powerpoint/2010/main" val="4286142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304800"/>
            <a:ext cx="5268912" cy="2963863"/>
          </a:xfrm>
        </p:spPr>
      </p:sp>
      <p:sp>
        <p:nvSpPr>
          <p:cNvPr id="3" name="Notes Placeholder 2"/>
          <p:cNvSpPr>
            <a:spLocks noGrp="1"/>
          </p:cNvSpPr>
          <p:nvPr>
            <p:ph type="body" idx="1"/>
          </p:nvPr>
        </p:nvSpPr>
        <p:spPr>
          <a:xfrm>
            <a:off x="150472" y="3385458"/>
            <a:ext cx="6435523" cy="5461336"/>
          </a:xfrm>
        </p:spPr>
        <p:txBody>
          <a:bodyPr/>
          <a:lstStyle/>
          <a:p>
            <a:r>
              <a:rPr lang="en-GB" b="1" dirty="0"/>
              <a:t>Demo Microsoft Azure </a:t>
            </a:r>
          </a:p>
          <a:p>
            <a:r>
              <a:rPr lang="en-GB" dirty="0"/>
              <a:t>The URL for Azure is http://azure.microsoft.com</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You can see that Microsoft are pushing hard for you to try it. There are Free Trial links in several places on the screen.</a:t>
            </a:r>
          </a:p>
          <a:p>
            <a:endParaRPr lang="en-GB" dirty="0"/>
          </a:p>
          <a:p>
            <a:r>
              <a:rPr lang="en-GB" baseline="0" dirty="0"/>
              <a:t>If you have an MSDN subscription then you have around </a:t>
            </a:r>
            <a:r>
              <a:rPr lang="en-GB" sz="1200" b="0" i="0" kern="1200" dirty="0">
                <a:solidFill>
                  <a:schemeClr val="tx1"/>
                </a:solidFill>
                <a:effectLst/>
                <a:latin typeface="+mn-lt"/>
                <a:ea typeface="+mn-ea"/>
                <a:cs typeface="+mn-cs"/>
              </a:rPr>
              <a:t>€100 per month credit</a:t>
            </a:r>
            <a:r>
              <a:rPr lang="en-GB" baseline="0" dirty="0"/>
              <a:t> on Azure .</a:t>
            </a:r>
          </a:p>
          <a:p>
            <a:r>
              <a:rPr lang="en-GB" baseline="0" dirty="0"/>
              <a:t>If you use all your credit your service will be disabled for that month or you can opt to pay for the extra usage.</a:t>
            </a:r>
          </a:p>
          <a:p>
            <a:endParaRPr lang="en-GB" baseline="0" dirty="0"/>
          </a:p>
          <a:p>
            <a:r>
              <a:rPr lang="en-GB" baseline="0" dirty="0"/>
              <a:t>If you don’t have an MSDN account you can create a trial account, which does require a credit card number for ID purposes, which you can try for a month. </a:t>
            </a:r>
          </a:p>
          <a:p>
            <a:r>
              <a:rPr lang="en-GB" baseline="0" dirty="0"/>
              <a:t>Microsoft say they won’t take any money at the end of the trial, they will just disable your services unless you choose to start paying.</a:t>
            </a:r>
          </a:p>
          <a:p>
            <a:endParaRPr lang="en-GB" baseline="0" dirty="0"/>
          </a:p>
          <a:p>
            <a:r>
              <a:rPr lang="en-GB" baseline="0" dirty="0"/>
              <a:t>To login click on “My Account” </a:t>
            </a:r>
          </a:p>
          <a:p>
            <a:r>
              <a:rPr lang="en-GB" baseline="0" dirty="0"/>
              <a:t>Then click on the “Azure Portal” image</a:t>
            </a:r>
          </a:p>
          <a:p>
            <a:endParaRPr lang="en-GB" baseline="0" dirty="0"/>
          </a:p>
          <a:p>
            <a:r>
              <a:rPr lang="en-GB" baseline="0" dirty="0"/>
              <a:t>You will require a Microsoft Live account to use Azure</a:t>
            </a:r>
            <a:endParaRPr lang="en-GB" dirty="0"/>
          </a:p>
        </p:txBody>
      </p:sp>
      <p:sp>
        <p:nvSpPr>
          <p:cNvPr id="4" name="Slide Number Placeholder 3"/>
          <p:cNvSpPr>
            <a:spLocks noGrp="1"/>
          </p:cNvSpPr>
          <p:nvPr>
            <p:ph type="sldNum" sz="quarter" idx="10"/>
          </p:nvPr>
        </p:nvSpPr>
        <p:spPr/>
        <p:txBody>
          <a:bodyPr/>
          <a:lstStyle/>
          <a:p>
            <a:fld id="{DC95D82D-47D2-4BFF-B919-04BEF2605DD9}" type="slidenum">
              <a:rPr lang="en-GB" smtClean="0"/>
              <a:t>10</a:t>
            </a:fld>
            <a:endParaRPr lang="en-GB" dirty="0"/>
          </a:p>
        </p:txBody>
      </p:sp>
    </p:spTree>
    <p:extLst>
      <p:ext uri="{BB962C8B-B14F-4D97-AF65-F5344CB8AC3E}">
        <p14:creationId xmlns:p14="http://schemas.microsoft.com/office/powerpoint/2010/main" val="1976951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lgn="ctr">
              <a:defRPr sz="4000" b="1">
                <a:solidFill>
                  <a:schemeClr val="tx1"/>
                </a:solidFill>
              </a:defRPr>
            </a:lvl1pPr>
          </a:lstStyle>
          <a:p>
            <a:r>
              <a:rPr lang="pl-PL"/>
              <a:t>Kliknij, aby edytować styl</a:t>
            </a:r>
            <a:endParaRPr lang="en-US"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32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9513" y="212874"/>
            <a:ext cx="2798573" cy="107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Obraz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8288" y="266560"/>
            <a:ext cx="2970205" cy="962996"/>
          </a:xfrm>
          <a:prstGeom prst="rect">
            <a:avLst/>
          </a:prstGeom>
        </p:spPr>
      </p:pic>
    </p:spTree>
    <p:extLst>
      <p:ext uri="{BB962C8B-B14F-4D97-AF65-F5344CB8AC3E}">
        <p14:creationId xmlns:p14="http://schemas.microsoft.com/office/powerpoint/2010/main" val="65923900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Tree>
    <p:extLst>
      <p:ext uri="{BB962C8B-B14F-4D97-AF65-F5344CB8AC3E}">
        <p14:creationId xmlns:p14="http://schemas.microsoft.com/office/powerpoint/2010/main" val="1626858339"/>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pl-PL"/>
              <a:t>Kliknij, aby edytować styl</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202114172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457193" indent="0">
              <a:buFont typeface="Wingdings" charset="2"/>
              <a:buNone/>
              <a:defRPr>
                <a:solidFill>
                  <a:srgbClr val="474947"/>
                </a:solidFill>
              </a:defRPr>
            </a:lvl2pPr>
            <a:lvl3pPr marL="914384" indent="0">
              <a:buFont typeface="Wingdings" charset="2"/>
              <a:buNone/>
              <a:defRPr>
                <a:solidFill>
                  <a:srgbClr val="474947"/>
                </a:solidFill>
              </a:defRPr>
            </a:lvl3pPr>
            <a:lvl4pPr marL="1371576" indent="0">
              <a:buFont typeface="Wingdings" charset="2"/>
              <a:buNone/>
              <a:defRPr>
                <a:solidFill>
                  <a:srgbClr val="474947"/>
                </a:solidFill>
              </a:defRPr>
            </a:lvl4pPr>
            <a:lvl5pPr marL="1828768"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483849" y="6511232"/>
            <a:ext cx="403208" cy="202235"/>
          </a:xfrm>
          <a:prstGeom prst="rect">
            <a:avLst/>
          </a:prstGeom>
          <a:noFill/>
        </p:spPr>
        <p:txBody>
          <a:bodyPr wrap="square" rtlCol="0">
            <a:spAutoFit/>
          </a:bodyPr>
          <a:lstStyle/>
          <a:p>
            <a:fld id="{5C4C0377-93A7-4C72-9ED1-7129E52CE85C}" type="slidenum">
              <a:rPr lang="en-GB" sz="714" smtClean="0"/>
              <a:t>‹#›</a:t>
            </a:fld>
            <a:endParaRPr lang="en-GB" sz="714" dirty="0"/>
          </a:p>
        </p:txBody>
      </p:sp>
      <p:sp>
        <p:nvSpPr>
          <p:cNvPr id="10" name="TextBox 9"/>
          <p:cNvSpPr txBox="1"/>
          <p:nvPr userDrawn="1"/>
        </p:nvSpPr>
        <p:spPr>
          <a:xfrm>
            <a:off x="1967542" y="6577415"/>
            <a:ext cx="846707" cy="190052"/>
          </a:xfrm>
          <a:prstGeom prst="rect">
            <a:avLst/>
          </a:prstGeom>
          <a:noFill/>
        </p:spPr>
        <p:txBody>
          <a:bodyPr wrap="none" rtlCol="0">
            <a:spAutoFit/>
          </a:bodyPr>
          <a:lstStyle/>
          <a:p>
            <a:r>
              <a:rPr lang="en-GB" sz="635" dirty="0"/>
              <a:t>David Postlethwaite</a:t>
            </a:r>
          </a:p>
        </p:txBody>
      </p:sp>
    </p:spTree>
    <p:extLst>
      <p:ext uri="{BB962C8B-B14F-4D97-AF65-F5344CB8AC3E}">
        <p14:creationId xmlns:p14="http://schemas.microsoft.com/office/powerpoint/2010/main" val="99485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369" y="381375"/>
            <a:ext cx="11429264" cy="6095252"/>
          </a:xfrm>
        </p:spPr>
        <p:txBody>
          <a:bodyPr anchor="ctr"/>
          <a:lstStyle>
            <a:lvl1pPr algn="r">
              <a:defRPr sz="4762" b="0" i="0" cap="none">
                <a:solidFill>
                  <a:srgbClr val="002060"/>
                </a:solidFill>
                <a:latin typeface="+mj-lt"/>
                <a:cs typeface="Arial"/>
              </a:defRPr>
            </a:lvl1pPr>
          </a:lstStyle>
          <a:p>
            <a:r>
              <a:rPr lang="en-US" dirty="0"/>
              <a:t>Section Title</a:t>
            </a:r>
          </a:p>
        </p:txBody>
      </p:sp>
    </p:spTree>
    <p:extLst>
      <p:ext uri="{BB962C8B-B14F-4D97-AF65-F5344CB8AC3E}">
        <p14:creationId xmlns:p14="http://schemas.microsoft.com/office/powerpoint/2010/main" val="426330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pl-PL"/>
              <a:t>Kliknij, aby edytować styl</a:t>
            </a:r>
            <a:endParaRPr lang="en-US"/>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4071759447"/>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tx1"/>
                </a:solidFill>
              </a:defRPr>
            </a:lvl1pPr>
          </a:lstStyle>
          <a:p>
            <a:r>
              <a:rPr lang="pl-PL"/>
              <a:t>Kliknij, aby edytować styl</a:t>
            </a:r>
            <a:endParaRPr lang="en-US"/>
          </a:p>
        </p:txBody>
      </p:sp>
      <p:sp>
        <p:nvSpPr>
          <p:cNvPr id="3" name="Text Placeholder 2"/>
          <p:cNvSpPr>
            <a:spLocks noGrp="1"/>
          </p:cNvSpPr>
          <p:nvPr>
            <p:ph type="body" idx="1"/>
          </p:nvPr>
        </p:nvSpPr>
        <p:spPr>
          <a:xfrm>
            <a:off x="963084" y="2906713"/>
            <a:ext cx="10363200" cy="1500187"/>
          </a:xfrm>
        </p:spPr>
        <p:txBody>
          <a:bodyPr anchor="b">
            <a:normAutofit/>
          </a:bodyPr>
          <a:lstStyle>
            <a:lvl1pPr marL="0" indent="0">
              <a:buNone/>
              <a:defRPr sz="2800">
                <a:solidFill>
                  <a:schemeClr val="accent6">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149155411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pl-PL"/>
              <a:t>Kliknij, aby edytować styl</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Tree>
    <p:extLst>
      <p:ext uri="{BB962C8B-B14F-4D97-AF65-F5344CB8AC3E}">
        <p14:creationId xmlns:p14="http://schemas.microsoft.com/office/powerpoint/2010/main" val="314692331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pl-PL"/>
              <a:t>Kliknij, aby edytować styl</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263849876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pl-PL"/>
              <a:t>Kliknij, aby edytować styl</a:t>
            </a:r>
            <a:endParaRPr lang="en-US"/>
          </a:p>
        </p:txBody>
      </p:sp>
    </p:spTree>
    <p:extLst>
      <p:ext uri="{BB962C8B-B14F-4D97-AF65-F5344CB8AC3E}">
        <p14:creationId xmlns:p14="http://schemas.microsoft.com/office/powerpoint/2010/main" val="2749529114"/>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08502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chemeClr val="tx1"/>
                </a:solidFill>
              </a:defRPr>
            </a:lvl1pPr>
          </a:lstStyle>
          <a:p>
            <a:r>
              <a:rPr lang="pl-PL" dirty="0"/>
              <a:t>Kliknij, aby edytować styl</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2878219600"/>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tx1"/>
                </a:solidFill>
              </a:defRPr>
            </a:lvl1pPr>
          </a:lstStyle>
          <a:p>
            <a:r>
              <a:rPr lang="pl-PL"/>
              <a:t>Kliknij, aby edytować styl</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3564774101"/>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38467493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sldNum="0" hdr="0" dt="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jA-s_Bz9vUAhXIK1AKHepSDZoQjRwIBw&amp;url=http://microsoft-bitools.blogspot.com/2017/04/scheduled-upgrade-and-downgrade-azure.html&amp;psig=AFQjCNEM1fm3WhlIoF1X20RI7pJ7Vu2nHw&amp;ust=1498570255291845"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msdn.microsoft.com/en-us/library/azure/hh852669.aspx#BKMK_PITR"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s://msdn.microsoft.com/en-us/library/azure/hh852669.aspx#BKMK_ACTGEO" TargetMode="External"/><Relationship Id="rId4" Type="http://schemas.openxmlformats.org/officeDocument/2006/relationships/hyperlink" Target="https://msdn.microsoft.com/en-us/library/azure/hh852669.aspx#BKMK_GEO"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en-US" dirty="0"/>
              <a:t>Putting you Head in the Cloud</a:t>
            </a:r>
            <a:br>
              <a:rPr lang="en-US" dirty="0"/>
            </a:br>
            <a:r>
              <a:rPr lang="en-US" dirty="0"/>
              <a:t>Microsoft Azure for the DBA</a:t>
            </a:r>
            <a:endParaRPr lang="pl-PL" dirty="0"/>
          </a:p>
        </p:txBody>
      </p:sp>
      <p:sp>
        <p:nvSpPr>
          <p:cNvPr id="3" name="Podtytuł 2"/>
          <p:cNvSpPr>
            <a:spLocks noGrp="1"/>
          </p:cNvSpPr>
          <p:nvPr>
            <p:ph type="subTitle" idx="1"/>
          </p:nvPr>
        </p:nvSpPr>
        <p:spPr/>
        <p:txBody>
          <a:bodyPr/>
          <a:lstStyle/>
          <a:p>
            <a:r>
              <a:rPr lang="en-US" dirty="0"/>
              <a:t>David Postlethwaite</a:t>
            </a:r>
            <a:endParaRPr lang="pl-PL" dirty="0"/>
          </a:p>
        </p:txBody>
      </p:sp>
    </p:spTree>
    <p:extLst>
      <p:ext uri="{BB962C8B-B14F-4D97-AF65-F5344CB8AC3E}">
        <p14:creationId xmlns:p14="http://schemas.microsoft.com/office/powerpoint/2010/main" val="3007831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Microsoft Azure</a:t>
            </a:r>
          </a:p>
        </p:txBody>
      </p:sp>
      <p:sp>
        <p:nvSpPr>
          <p:cNvPr id="8" name="Content Placeholder 7"/>
          <p:cNvSpPr>
            <a:spLocks noGrp="1"/>
          </p:cNvSpPr>
          <p:nvPr>
            <p:ph idx="1"/>
          </p:nvPr>
        </p:nvSpPr>
        <p:spPr>
          <a:xfrm>
            <a:off x="1919536" y="1340768"/>
            <a:ext cx="8229600" cy="432048"/>
          </a:xfrm>
        </p:spPr>
        <p:txBody>
          <a:bodyPr/>
          <a:lstStyle/>
          <a:p>
            <a:r>
              <a:rPr lang="en-GB" sz="1587" dirty="0">
                <a:solidFill>
                  <a:schemeClr val="tx1"/>
                </a:solidFill>
              </a:rPr>
              <a:t>http://azure.Microsoft.com</a:t>
            </a:r>
          </a:p>
          <a:p>
            <a:endParaRPr lang="en-GB" dirty="0"/>
          </a:p>
        </p:txBody>
      </p:sp>
      <p:pic>
        <p:nvPicPr>
          <p:cNvPr id="5" name="Picture 4">
            <a:extLst>
              <a:ext uri="{FF2B5EF4-FFF2-40B4-BE49-F238E27FC236}">
                <a16:creationId xmlns:a16="http://schemas.microsoft.com/office/drawing/2014/main" id="{16BC9D1F-5EEE-4237-A5DA-C53561A1B801}"/>
              </a:ext>
            </a:extLst>
          </p:cNvPr>
          <p:cNvPicPr/>
          <p:nvPr/>
        </p:nvPicPr>
        <p:blipFill>
          <a:blip r:embed="rId3"/>
          <a:stretch>
            <a:fillRect/>
          </a:stretch>
        </p:blipFill>
        <p:spPr>
          <a:xfrm>
            <a:off x="1981200" y="1803638"/>
            <a:ext cx="7931224" cy="4145642"/>
          </a:xfrm>
          <a:prstGeom prst="rect">
            <a:avLst/>
          </a:prstGeom>
          <a:ln>
            <a:solidFill>
              <a:srgbClr val="5B9BD5"/>
            </a:solidFill>
          </a:ln>
        </p:spPr>
      </p:pic>
    </p:spTree>
    <p:extLst>
      <p:ext uri="{BB962C8B-B14F-4D97-AF65-F5344CB8AC3E}">
        <p14:creationId xmlns:p14="http://schemas.microsoft.com/office/powerpoint/2010/main" val="149222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Azure Portal</a:t>
            </a:r>
          </a:p>
        </p:txBody>
      </p:sp>
      <p:pic>
        <p:nvPicPr>
          <p:cNvPr id="4" name="Picture 3">
            <a:extLst>
              <a:ext uri="{FF2B5EF4-FFF2-40B4-BE49-F238E27FC236}">
                <a16:creationId xmlns:a16="http://schemas.microsoft.com/office/drawing/2014/main" id="{A5508D1C-9C5E-4002-9D21-23873C86A780}"/>
              </a:ext>
            </a:extLst>
          </p:cNvPr>
          <p:cNvPicPr/>
          <p:nvPr/>
        </p:nvPicPr>
        <p:blipFill>
          <a:blip r:embed="rId3"/>
          <a:stretch>
            <a:fillRect/>
          </a:stretch>
        </p:blipFill>
        <p:spPr>
          <a:xfrm>
            <a:off x="1919536" y="1340768"/>
            <a:ext cx="7992888" cy="4392488"/>
          </a:xfrm>
          <a:prstGeom prst="rect">
            <a:avLst/>
          </a:prstGeom>
          <a:ln>
            <a:solidFill>
              <a:srgbClr val="5B9BD5"/>
            </a:solidFill>
          </a:ln>
        </p:spPr>
      </p:pic>
    </p:spTree>
    <p:extLst>
      <p:ext uri="{BB962C8B-B14F-4D97-AF65-F5344CB8AC3E}">
        <p14:creationId xmlns:p14="http://schemas.microsoft.com/office/powerpoint/2010/main" val="348416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SQL Database</a:t>
            </a:r>
          </a:p>
        </p:txBody>
      </p:sp>
      <p:pic>
        <p:nvPicPr>
          <p:cNvPr id="5" name="Picture 4"/>
          <p:cNvPicPr/>
          <p:nvPr/>
        </p:nvPicPr>
        <p:blipFill>
          <a:blip r:embed="rId3"/>
          <a:stretch>
            <a:fillRect/>
          </a:stretch>
        </p:blipFill>
        <p:spPr>
          <a:xfrm>
            <a:off x="1981200" y="1340768"/>
            <a:ext cx="8075240" cy="4680520"/>
          </a:xfrm>
          <a:prstGeom prst="rect">
            <a:avLst/>
          </a:prstGeom>
          <a:ln>
            <a:solidFill>
              <a:srgbClr val="5B9BD5"/>
            </a:solidFill>
          </a:ln>
        </p:spPr>
      </p:pic>
    </p:spTree>
    <p:extLst>
      <p:ext uri="{BB962C8B-B14F-4D97-AF65-F5344CB8AC3E}">
        <p14:creationId xmlns:p14="http://schemas.microsoft.com/office/powerpoint/2010/main" val="307120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an Azure SQL Database</a:t>
            </a:r>
          </a:p>
        </p:txBody>
      </p:sp>
      <p:pic>
        <p:nvPicPr>
          <p:cNvPr id="5" name="Picture 4"/>
          <p:cNvPicPr/>
          <p:nvPr/>
        </p:nvPicPr>
        <p:blipFill>
          <a:blip r:embed="rId3"/>
          <a:stretch>
            <a:fillRect/>
          </a:stretch>
        </p:blipFill>
        <p:spPr>
          <a:xfrm>
            <a:off x="1810562" y="1714792"/>
            <a:ext cx="7904319" cy="3553698"/>
          </a:xfrm>
          <a:prstGeom prst="rect">
            <a:avLst/>
          </a:prstGeom>
          <a:ln>
            <a:solidFill>
              <a:srgbClr val="5B9BD5"/>
            </a:solidFill>
          </a:ln>
        </p:spPr>
      </p:pic>
    </p:spTree>
    <p:extLst>
      <p:ext uri="{BB962C8B-B14F-4D97-AF65-F5344CB8AC3E}">
        <p14:creationId xmlns:p14="http://schemas.microsoft.com/office/powerpoint/2010/main" val="3878204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Azure Database</a:t>
            </a:r>
          </a:p>
        </p:txBody>
      </p:sp>
      <p:pic>
        <p:nvPicPr>
          <p:cNvPr id="5" name="Picture 4"/>
          <p:cNvPicPr/>
          <p:nvPr/>
        </p:nvPicPr>
        <p:blipFill>
          <a:blip r:embed="rId3"/>
          <a:stretch>
            <a:fillRect/>
          </a:stretch>
        </p:blipFill>
        <p:spPr>
          <a:xfrm>
            <a:off x="2135560" y="1453392"/>
            <a:ext cx="6886350" cy="3723359"/>
          </a:xfrm>
          <a:prstGeom prst="rect">
            <a:avLst/>
          </a:prstGeom>
          <a:ln>
            <a:solidFill>
              <a:srgbClr val="5B9BD5"/>
            </a:solidFill>
          </a:ln>
        </p:spPr>
      </p:pic>
    </p:spTree>
    <p:extLst>
      <p:ext uri="{BB962C8B-B14F-4D97-AF65-F5344CB8AC3E}">
        <p14:creationId xmlns:p14="http://schemas.microsoft.com/office/powerpoint/2010/main" val="255874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Azure Database - Tier</a:t>
            </a:r>
          </a:p>
        </p:txBody>
      </p:sp>
      <p:pic>
        <p:nvPicPr>
          <p:cNvPr id="5" name="Picture 4"/>
          <p:cNvPicPr/>
          <p:nvPr/>
        </p:nvPicPr>
        <p:blipFill>
          <a:blip r:embed="rId3"/>
          <a:stretch>
            <a:fillRect/>
          </a:stretch>
        </p:blipFill>
        <p:spPr>
          <a:xfrm>
            <a:off x="1810561" y="1806415"/>
            <a:ext cx="7800638" cy="3631736"/>
          </a:xfrm>
          <a:prstGeom prst="rect">
            <a:avLst/>
          </a:prstGeom>
          <a:ln>
            <a:solidFill>
              <a:srgbClr val="5B9BD5"/>
            </a:solidFill>
          </a:ln>
        </p:spPr>
      </p:pic>
    </p:spTree>
    <p:extLst>
      <p:ext uri="{BB962C8B-B14F-4D97-AF65-F5344CB8AC3E}">
        <p14:creationId xmlns:p14="http://schemas.microsoft.com/office/powerpoint/2010/main" val="3174305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Allowing Access to Azure DB	</a:t>
            </a:r>
          </a:p>
        </p:txBody>
      </p:sp>
      <p:pic>
        <p:nvPicPr>
          <p:cNvPr id="4" name="Picture 3"/>
          <p:cNvPicPr/>
          <p:nvPr/>
        </p:nvPicPr>
        <p:blipFill>
          <a:blip r:embed="rId3"/>
          <a:stretch>
            <a:fillRect/>
          </a:stretch>
        </p:blipFill>
        <p:spPr>
          <a:xfrm>
            <a:off x="2135560" y="1417639"/>
            <a:ext cx="6056894" cy="3611713"/>
          </a:xfrm>
          <a:prstGeom prst="rect">
            <a:avLst/>
          </a:prstGeom>
          <a:ln>
            <a:solidFill>
              <a:srgbClr val="5B9BD5"/>
            </a:solidFill>
          </a:ln>
        </p:spPr>
      </p:pic>
    </p:spTree>
    <p:extLst>
      <p:ext uri="{BB962C8B-B14F-4D97-AF65-F5344CB8AC3E}">
        <p14:creationId xmlns:p14="http://schemas.microsoft.com/office/powerpoint/2010/main" val="330450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Connection Strings</a:t>
            </a:r>
          </a:p>
        </p:txBody>
      </p:sp>
      <p:pic>
        <p:nvPicPr>
          <p:cNvPr id="4" name="Picture 3"/>
          <p:cNvPicPr/>
          <p:nvPr/>
        </p:nvPicPr>
        <p:blipFill>
          <a:blip r:embed="rId3"/>
          <a:stretch>
            <a:fillRect/>
          </a:stretch>
        </p:blipFill>
        <p:spPr>
          <a:xfrm>
            <a:off x="2063553" y="1553182"/>
            <a:ext cx="7640401" cy="3751636"/>
          </a:xfrm>
          <a:prstGeom prst="rect">
            <a:avLst/>
          </a:prstGeom>
          <a:ln>
            <a:solidFill>
              <a:srgbClr val="5B9BD5"/>
            </a:solidFill>
          </a:ln>
        </p:spPr>
      </p:pic>
    </p:spTree>
    <p:extLst>
      <p:ext uri="{BB962C8B-B14F-4D97-AF65-F5344CB8AC3E}">
        <p14:creationId xmlns:p14="http://schemas.microsoft.com/office/powerpoint/2010/main" val="284193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SSMS</a:t>
            </a:r>
          </a:p>
        </p:txBody>
      </p:sp>
      <p:sp>
        <p:nvSpPr>
          <p:cNvPr id="3" name="Content Placeholder 2"/>
          <p:cNvSpPr>
            <a:spLocks noGrp="1"/>
          </p:cNvSpPr>
          <p:nvPr>
            <p:ph idx="1"/>
          </p:nvPr>
        </p:nvSpPr>
        <p:spPr>
          <a:xfrm>
            <a:off x="2006838" y="1486187"/>
            <a:ext cx="4546848" cy="1756786"/>
          </a:xfrm>
        </p:spPr>
        <p:txBody>
          <a:bodyPr>
            <a:normAutofit/>
          </a:bodyPr>
          <a:lstStyle/>
          <a:p>
            <a:r>
              <a:rPr lang="en-GB" sz="1587" dirty="0"/>
              <a:t>Limited GUI with SSMS 2012 or SSMS 2014 RTM </a:t>
            </a:r>
          </a:p>
          <a:p>
            <a:r>
              <a:rPr lang="en-GB" sz="1587" dirty="0"/>
              <a:t>SSMS 2014 SP1 and 2016/17 gives better support</a:t>
            </a:r>
          </a:p>
          <a:p>
            <a:r>
              <a:rPr lang="en-GB" sz="1587" dirty="0"/>
              <a:t>Need to write code</a:t>
            </a:r>
          </a:p>
          <a:p>
            <a:r>
              <a:rPr lang="en-GB" sz="1587" dirty="0"/>
              <a:t>Need the azure syntax</a:t>
            </a:r>
          </a:p>
          <a:p>
            <a:r>
              <a:rPr lang="en-GB" sz="1587" dirty="0"/>
              <a:t>Can’t use “USE”</a:t>
            </a:r>
          </a:p>
          <a:p>
            <a:endParaRPr lang="en-GB" sz="1587" dirty="0"/>
          </a:p>
          <a:p>
            <a:endParaRPr lang="en-GB" sz="1587" dirty="0"/>
          </a:p>
        </p:txBody>
      </p:sp>
      <p:pic>
        <p:nvPicPr>
          <p:cNvPr id="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05" y="1455368"/>
            <a:ext cx="3031377" cy="4021706"/>
          </a:xfrm>
          <a:prstGeom prst="rect">
            <a:avLst/>
          </a:prstGeom>
          <a:ln>
            <a:solidFill>
              <a:schemeClr val="accent1"/>
            </a:solidFill>
          </a:ln>
        </p:spPr>
      </p:pic>
    </p:spTree>
    <p:extLst>
      <p:ext uri="{BB962C8B-B14F-4D97-AF65-F5344CB8AC3E}">
        <p14:creationId xmlns:p14="http://schemas.microsoft.com/office/powerpoint/2010/main" val="1595849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Server Roles</a:t>
            </a:r>
          </a:p>
        </p:txBody>
      </p:sp>
      <p:sp>
        <p:nvSpPr>
          <p:cNvPr id="3" name="Content Placeholder 2"/>
          <p:cNvSpPr>
            <a:spLocks noGrp="1"/>
          </p:cNvSpPr>
          <p:nvPr>
            <p:ph idx="1"/>
          </p:nvPr>
        </p:nvSpPr>
        <p:spPr>
          <a:xfrm>
            <a:off x="1981200" y="1196753"/>
            <a:ext cx="8229600" cy="4929417"/>
          </a:xfrm>
        </p:spPr>
        <p:txBody>
          <a:bodyPr/>
          <a:lstStyle/>
          <a:p>
            <a:r>
              <a:rPr lang="en-GB" sz="2400" dirty="0"/>
              <a:t>Not the Same as local SQL Server</a:t>
            </a:r>
          </a:p>
          <a:p>
            <a:endParaRPr lang="en-GB" sz="2400" dirty="0"/>
          </a:p>
          <a:p>
            <a:r>
              <a:rPr lang="en-GB" sz="2200" b="1" dirty="0"/>
              <a:t>server-level principal account </a:t>
            </a:r>
          </a:p>
          <a:p>
            <a:r>
              <a:rPr lang="en-GB" sz="2000" dirty="0"/>
              <a:t>Created with the server. </a:t>
            </a:r>
          </a:p>
          <a:p>
            <a:r>
              <a:rPr lang="en-GB" sz="2000" dirty="0"/>
              <a:t>Equivalent to </a:t>
            </a:r>
            <a:r>
              <a:rPr lang="en-GB" sz="2000" dirty="0" err="1"/>
              <a:t>sa</a:t>
            </a:r>
            <a:endParaRPr lang="en-US" sz="2000" dirty="0"/>
          </a:p>
          <a:p>
            <a:endParaRPr lang="en-US" sz="2000" dirty="0"/>
          </a:p>
          <a:p>
            <a:r>
              <a:rPr lang="en-US" sz="2200" b="1" dirty="0" err="1"/>
              <a:t>Loginmanager</a:t>
            </a:r>
            <a:endParaRPr lang="en-US" sz="2200" b="1" dirty="0"/>
          </a:p>
          <a:p>
            <a:r>
              <a:rPr lang="en-US" sz="2000" dirty="0"/>
              <a:t>Create Logins</a:t>
            </a:r>
          </a:p>
          <a:p>
            <a:endParaRPr lang="en-US" sz="2000" dirty="0"/>
          </a:p>
          <a:p>
            <a:r>
              <a:rPr lang="en-US" sz="2200" b="1" dirty="0" err="1"/>
              <a:t>dbmanager</a:t>
            </a:r>
            <a:r>
              <a:rPr lang="en-US" sz="2200" b="1" dirty="0"/>
              <a:t> </a:t>
            </a:r>
          </a:p>
          <a:p>
            <a:r>
              <a:rPr lang="en-US" sz="2000" dirty="0"/>
              <a:t>Create databases</a:t>
            </a:r>
            <a:endParaRPr lang="en-GB" sz="2000" dirty="0"/>
          </a:p>
        </p:txBody>
      </p:sp>
    </p:spTree>
    <p:extLst>
      <p:ext uri="{BB962C8B-B14F-4D97-AF65-F5344CB8AC3E}">
        <p14:creationId xmlns:p14="http://schemas.microsoft.com/office/powerpoint/2010/main" val="361678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le tekstowe 6">
            <a:extLst>
              <a:ext uri="{FF2B5EF4-FFF2-40B4-BE49-F238E27FC236}">
                <a16:creationId xmlns:a16="http://schemas.microsoft.com/office/drawing/2014/main" id="{D51DD3F8-3A81-4C35-8BDF-BA17C2B1E0A5}"/>
              </a:ext>
            </a:extLst>
          </p:cNvPr>
          <p:cNvSpPr txBox="1"/>
          <p:nvPr/>
        </p:nvSpPr>
        <p:spPr>
          <a:xfrm>
            <a:off x="4994709" y="1196752"/>
            <a:ext cx="2145266" cy="4616648"/>
          </a:xfrm>
          <a:prstGeom prst="rect">
            <a:avLst/>
          </a:prstGeom>
          <a:noFill/>
        </p:spPr>
        <p:txBody>
          <a:bodyPr wrap="none" rtlCol="0">
            <a:spAutoFit/>
          </a:bodyPr>
          <a:lstStyle/>
          <a:p>
            <a:pPr algn="ctr">
              <a:spcBef>
                <a:spcPts val="600"/>
              </a:spcBef>
            </a:pPr>
            <a:r>
              <a:rPr lang="en-US" b="1" dirty="0">
                <a:solidFill>
                  <a:schemeClr val="accent6">
                    <a:lumMod val="75000"/>
                  </a:schemeClr>
                </a:solidFill>
              </a:rPr>
              <a:t>GOLD SPONSORS</a:t>
            </a: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r>
              <a:rPr lang="en-US" b="1" dirty="0">
                <a:solidFill>
                  <a:schemeClr val="accent6">
                    <a:lumMod val="75000"/>
                  </a:schemeClr>
                </a:solidFill>
              </a:rPr>
              <a:t>SILVER SPONSORS</a:t>
            </a: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r>
              <a:rPr lang="en-US" b="1" dirty="0">
                <a:solidFill>
                  <a:schemeClr val="accent6">
                    <a:lumMod val="75000"/>
                  </a:schemeClr>
                </a:solidFill>
              </a:rPr>
              <a:t>BRONZE SPONSOR</a:t>
            </a: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endParaRPr lang="en-US" b="1" dirty="0">
              <a:solidFill>
                <a:schemeClr val="accent6">
                  <a:lumMod val="75000"/>
                </a:schemeClr>
              </a:solidFill>
            </a:endParaRPr>
          </a:p>
          <a:p>
            <a:pPr algn="ctr">
              <a:spcBef>
                <a:spcPts val="600"/>
              </a:spcBef>
            </a:pPr>
            <a:r>
              <a:rPr lang="en-US" b="1" dirty="0">
                <a:solidFill>
                  <a:schemeClr val="accent6">
                    <a:lumMod val="75000"/>
                  </a:schemeClr>
                </a:solidFill>
              </a:rPr>
              <a:t>STRATEGIC PARTNER</a:t>
            </a:r>
            <a:endParaRPr lang="pl-PL" b="1" dirty="0">
              <a:solidFill>
                <a:schemeClr val="accent6">
                  <a:lumMod val="75000"/>
                </a:schemeClr>
              </a:solidFill>
            </a:endParaRPr>
          </a:p>
        </p:txBody>
      </p:sp>
      <p:pic>
        <p:nvPicPr>
          <p:cNvPr id="8" name="Obraz 7">
            <a:extLst>
              <a:ext uri="{FF2B5EF4-FFF2-40B4-BE49-F238E27FC236}">
                <a16:creationId xmlns:a16="http://schemas.microsoft.com/office/drawing/2014/main" id="{36C49CA5-F767-4442-9487-1DDE4A220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238" y="5527224"/>
            <a:ext cx="1604211" cy="914400"/>
          </a:xfrm>
          <a:prstGeom prst="rect">
            <a:avLst/>
          </a:prstGeom>
        </p:spPr>
      </p:pic>
      <p:grpSp>
        <p:nvGrpSpPr>
          <p:cNvPr id="9" name="Grupa 8">
            <a:extLst>
              <a:ext uri="{FF2B5EF4-FFF2-40B4-BE49-F238E27FC236}">
                <a16:creationId xmlns:a16="http://schemas.microsoft.com/office/drawing/2014/main" id="{88304CBD-4A4C-4974-9350-38032FC60E0C}"/>
              </a:ext>
            </a:extLst>
          </p:cNvPr>
          <p:cNvGrpSpPr>
            <a:grpSpLocks noChangeAspect="1"/>
          </p:cNvGrpSpPr>
          <p:nvPr/>
        </p:nvGrpSpPr>
        <p:grpSpPr>
          <a:xfrm>
            <a:off x="1815381" y="1254199"/>
            <a:ext cx="8503922" cy="1371600"/>
            <a:chOff x="3419155" y="1866528"/>
            <a:chExt cx="5667798" cy="914400"/>
          </a:xfrm>
        </p:grpSpPr>
        <p:pic>
          <p:nvPicPr>
            <p:cNvPr id="19" name="Obraz 18">
              <a:extLst>
                <a:ext uri="{FF2B5EF4-FFF2-40B4-BE49-F238E27FC236}">
                  <a16:creationId xmlns:a16="http://schemas.microsoft.com/office/drawing/2014/main" id="{D38E9E0E-1E3E-4B4F-8741-0714A1BE5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155" y="1866528"/>
              <a:ext cx="1604211" cy="914400"/>
            </a:xfrm>
            <a:prstGeom prst="rect">
              <a:avLst/>
            </a:prstGeom>
          </p:spPr>
        </p:pic>
        <p:pic>
          <p:nvPicPr>
            <p:cNvPr id="20" name="Obraz 19">
              <a:extLst>
                <a:ext uri="{FF2B5EF4-FFF2-40B4-BE49-F238E27FC236}">
                  <a16:creationId xmlns:a16="http://schemas.microsoft.com/office/drawing/2014/main" id="{BC0C29DF-91D7-42F1-8F7F-5F37560D0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3893" y="1866528"/>
              <a:ext cx="1604211" cy="914400"/>
            </a:xfrm>
            <a:prstGeom prst="rect">
              <a:avLst/>
            </a:prstGeom>
          </p:spPr>
        </p:pic>
        <p:pic>
          <p:nvPicPr>
            <p:cNvPr id="21" name="Obraz 20">
              <a:extLst>
                <a:ext uri="{FF2B5EF4-FFF2-40B4-BE49-F238E27FC236}">
                  <a16:creationId xmlns:a16="http://schemas.microsoft.com/office/drawing/2014/main" id="{967C8F50-BE96-4AD6-9720-3003E1240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8631" y="1866528"/>
              <a:ext cx="1918322" cy="914400"/>
            </a:xfrm>
            <a:prstGeom prst="rect">
              <a:avLst/>
            </a:prstGeom>
          </p:spPr>
        </p:pic>
      </p:grpSp>
      <p:grpSp>
        <p:nvGrpSpPr>
          <p:cNvPr id="10" name="Grupa 9">
            <a:extLst>
              <a:ext uri="{FF2B5EF4-FFF2-40B4-BE49-F238E27FC236}">
                <a16:creationId xmlns:a16="http://schemas.microsoft.com/office/drawing/2014/main" id="{DE69094B-D3B0-4FD0-A3B9-13B29F63FECD}"/>
              </a:ext>
            </a:extLst>
          </p:cNvPr>
          <p:cNvGrpSpPr>
            <a:grpSpLocks noChangeAspect="1"/>
          </p:cNvGrpSpPr>
          <p:nvPr/>
        </p:nvGrpSpPr>
        <p:grpSpPr>
          <a:xfrm>
            <a:off x="2136218" y="2811380"/>
            <a:ext cx="8105931" cy="866851"/>
            <a:chOff x="1814944" y="2840031"/>
            <a:chExt cx="8439628" cy="914400"/>
          </a:xfrm>
        </p:grpSpPr>
        <p:pic>
          <p:nvPicPr>
            <p:cNvPr id="15" name="Obraz 14">
              <a:extLst>
                <a:ext uri="{FF2B5EF4-FFF2-40B4-BE49-F238E27FC236}">
                  <a16:creationId xmlns:a16="http://schemas.microsoft.com/office/drawing/2014/main" id="{3DB62CC0-988E-4E1B-93BA-EBE6933A17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4944" y="2840031"/>
              <a:ext cx="1604211" cy="914400"/>
            </a:xfrm>
            <a:prstGeom prst="rect">
              <a:avLst/>
            </a:prstGeom>
          </p:spPr>
        </p:pic>
        <p:pic>
          <p:nvPicPr>
            <p:cNvPr id="16" name="Obraz 15">
              <a:extLst>
                <a:ext uri="{FF2B5EF4-FFF2-40B4-BE49-F238E27FC236}">
                  <a16:creationId xmlns:a16="http://schemas.microsoft.com/office/drawing/2014/main" id="{9017DC9B-B010-42EF-BEEB-6543821521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6291" y="2931471"/>
              <a:ext cx="2551814" cy="731520"/>
            </a:xfrm>
            <a:prstGeom prst="rect">
              <a:avLst/>
            </a:prstGeom>
          </p:spPr>
        </p:pic>
        <p:pic>
          <p:nvPicPr>
            <p:cNvPr id="17" name="Obraz 16">
              <a:extLst>
                <a:ext uri="{FF2B5EF4-FFF2-40B4-BE49-F238E27FC236}">
                  <a16:creationId xmlns:a16="http://schemas.microsoft.com/office/drawing/2014/main" id="{27B89ADC-ACE8-4441-A8F9-CBE4087874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5241" y="3045771"/>
              <a:ext cx="1381855" cy="502920"/>
            </a:xfrm>
            <a:prstGeom prst="rect">
              <a:avLst/>
            </a:prstGeom>
          </p:spPr>
        </p:pic>
        <p:pic>
          <p:nvPicPr>
            <p:cNvPr id="18" name="Obraz 17">
              <a:extLst>
                <a:ext uri="{FF2B5EF4-FFF2-40B4-BE49-F238E27FC236}">
                  <a16:creationId xmlns:a16="http://schemas.microsoft.com/office/drawing/2014/main" id="{18590483-CD0E-45CB-912D-44ECD9E94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4232" y="3114351"/>
              <a:ext cx="2070340" cy="365760"/>
            </a:xfrm>
            <a:prstGeom prst="rect">
              <a:avLst/>
            </a:prstGeom>
          </p:spPr>
        </p:pic>
      </p:grpSp>
      <p:pic>
        <p:nvPicPr>
          <p:cNvPr id="11" name="Obraz 10">
            <a:extLst>
              <a:ext uri="{FF2B5EF4-FFF2-40B4-BE49-F238E27FC236}">
                <a16:creationId xmlns:a16="http://schemas.microsoft.com/office/drawing/2014/main" id="{BC7B062E-B62E-490B-A1C7-EAA3BBFDDD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67675" y="4065360"/>
            <a:ext cx="2085475" cy="1188720"/>
          </a:xfrm>
          <a:prstGeom prst="rect">
            <a:avLst/>
          </a:prstGeom>
        </p:spPr>
      </p:pic>
      <p:sp>
        <p:nvSpPr>
          <p:cNvPr id="12" name="Prostokąt 11">
            <a:extLst>
              <a:ext uri="{FF2B5EF4-FFF2-40B4-BE49-F238E27FC236}">
                <a16:creationId xmlns:a16="http://schemas.microsoft.com/office/drawing/2014/main" id="{B146AF01-8973-476F-A47A-B891E8EBCF3B}"/>
              </a:ext>
            </a:extLst>
          </p:cNvPr>
          <p:cNvSpPr/>
          <p:nvPr/>
        </p:nvSpPr>
        <p:spPr>
          <a:xfrm>
            <a:off x="1847528" y="2481185"/>
            <a:ext cx="8439628" cy="45719"/>
          </a:xfrm>
          <a:prstGeom prst="rect">
            <a:avLst/>
          </a:prstGeom>
          <a:gradFill flip="none" rotWithShape="1">
            <a:gsLst>
              <a:gs pos="0">
                <a:schemeClr val="accent6">
                  <a:lumMod val="0"/>
                  <a:lumOff val="100000"/>
                </a:schemeClr>
              </a:gs>
              <a:gs pos="50000">
                <a:schemeClr val="accent6"/>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Prostokąt 12">
            <a:extLst>
              <a:ext uri="{FF2B5EF4-FFF2-40B4-BE49-F238E27FC236}">
                <a16:creationId xmlns:a16="http://schemas.microsoft.com/office/drawing/2014/main" id="{F5483265-FAB7-4CDE-9DFF-6BE57BC58B56}"/>
              </a:ext>
            </a:extLst>
          </p:cNvPr>
          <p:cNvSpPr/>
          <p:nvPr/>
        </p:nvSpPr>
        <p:spPr>
          <a:xfrm>
            <a:off x="1915754" y="3873030"/>
            <a:ext cx="8439628" cy="45719"/>
          </a:xfrm>
          <a:prstGeom prst="rect">
            <a:avLst/>
          </a:prstGeom>
          <a:gradFill flip="none" rotWithShape="1">
            <a:gsLst>
              <a:gs pos="0">
                <a:schemeClr val="accent6">
                  <a:lumMod val="0"/>
                  <a:lumOff val="100000"/>
                </a:schemeClr>
              </a:gs>
              <a:gs pos="50000">
                <a:schemeClr val="accent6"/>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Prostokąt 13">
            <a:extLst>
              <a:ext uri="{FF2B5EF4-FFF2-40B4-BE49-F238E27FC236}">
                <a16:creationId xmlns:a16="http://schemas.microsoft.com/office/drawing/2014/main" id="{19E670A5-A356-4A9B-B7F0-257FDF118139}"/>
              </a:ext>
            </a:extLst>
          </p:cNvPr>
          <p:cNvSpPr/>
          <p:nvPr/>
        </p:nvSpPr>
        <p:spPr>
          <a:xfrm>
            <a:off x="1847528" y="5270946"/>
            <a:ext cx="8439628" cy="45719"/>
          </a:xfrm>
          <a:prstGeom prst="rect">
            <a:avLst/>
          </a:prstGeom>
          <a:gradFill flip="none" rotWithShape="1">
            <a:gsLst>
              <a:gs pos="0">
                <a:schemeClr val="accent6">
                  <a:lumMod val="0"/>
                  <a:lumOff val="100000"/>
                </a:schemeClr>
              </a:gs>
              <a:gs pos="50000">
                <a:schemeClr val="accent6"/>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016803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6132-454D-4041-B488-846936972079}"/>
              </a:ext>
            </a:extLst>
          </p:cNvPr>
          <p:cNvSpPr>
            <a:spLocks noGrp="1"/>
          </p:cNvSpPr>
          <p:nvPr>
            <p:ph type="title"/>
          </p:nvPr>
        </p:nvSpPr>
        <p:spPr/>
        <p:txBody>
          <a:bodyPr/>
          <a:lstStyle/>
          <a:p>
            <a:r>
              <a:rPr lang="en-GB" dirty="0"/>
              <a:t>Logins and Users</a:t>
            </a:r>
          </a:p>
        </p:txBody>
      </p:sp>
      <p:sp>
        <p:nvSpPr>
          <p:cNvPr id="3" name="Content Placeholder 2">
            <a:extLst>
              <a:ext uri="{FF2B5EF4-FFF2-40B4-BE49-F238E27FC236}">
                <a16:creationId xmlns:a16="http://schemas.microsoft.com/office/drawing/2014/main" id="{26912B0D-A35F-42D9-AADD-6D44910CBE9D}"/>
              </a:ext>
            </a:extLst>
          </p:cNvPr>
          <p:cNvSpPr>
            <a:spLocks noGrp="1"/>
          </p:cNvSpPr>
          <p:nvPr>
            <p:ph idx="1"/>
          </p:nvPr>
        </p:nvSpPr>
        <p:spPr>
          <a:xfrm>
            <a:off x="2045796" y="4869160"/>
            <a:ext cx="8229600" cy="1368152"/>
          </a:xfrm>
        </p:spPr>
        <p:txBody>
          <a:bodyPr>
            <a:noAutofit/>
          </a:bodyPr>
          <a:lstStyle/>
          <a:p>
            <a:r>
              <a:rPr lang="en-GB" sz="1600" dirty="0">
                <a:solidFill>
                  <a:srgbClr val="0000FF"/>
                </a:solidFill>
                <a:highlight>
                  <a:srgbClr val="FFFFFF"/>
                </a:highlight>
                <a:latin typeface="Consolas" panose="020B0609020204030204" pitchFamily="49" charset="0"/>
              </a:rPr>
              <a:t>USE</a:t>
            </a:r>
            <a:r>
              <a:rPr lang="en-GB" sz="1600" dirty="0">
                <a:solidFill>
                  <a:srgbClr val="000000"/>
                </a:solidFill>
                <a:highlight>
                  <a:srgbClr val="FFFFFF"/>
                </a:highlight>
                <a:latin typeface="Consolas" panose="020B0609020204030204" pitchFamily="49" charset="0"/>
              </a:rPr>
              <a:t> DB1</a:t>
            </a:r>
          </a:p>
          <a:p>
            <a:r>
              <a:rPr lang="en-GB" sz="1600" dirty="0">
                <a:solidFill>
                  <a:srgbClr val="0000FF"/>
                </a:solidFill>
                <a:highlight>
                  <a:srgbClr val="FFFFFF"/>
                </a:highlight>
                <a:latin typeface="Consolas" panose="020B0609020204030204" pitchFamily="49" charset="0"/>
              </a:rPr>
              <a:t>Create</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user</a:t>
            </a:r>
            <a:r>
              <a:rPr lang="en-GB" sz="1600" dirty="0">
                <a:solidFill>
                  <a:srgbClr val="000000"/>
                </a:solidFill>
                <a:highlight>
                  <a:srgbClr val="FFFFFF"/>
                </a:highlight>
                <a:latin typeface="Consolas" panose="020B0609020204030204" pitchFamily="49" charset="0"/>
              </a:rPr>
              <a:t> CUser1 </a:t>
            </a:r>
            <a:r>
              <a:rPr lang="en-GB" sz="1600" dirty="0">
                <a:solidFill>
                  <a:srgbClr val="0000FF"/>
                </a:solidFill>
                <a:highlight>
                  <a:srgbClr val="FFFFFF"/>
                </a:highlight>
                <a:latin typeface="Consolas" panose="020B0609020204030204" pitchFamily="49" charset="0"/>
              </a:rPr>
              <a:t>with</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password</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a:solidFill>
                  <a:srgbClr val="FF0000"/>
                </a:solidFill>
                <a:highlight>
                  <a:srgbClr val="FFFFFF"/>
                </a:highlight>
                <a:latin typeface="Consolas" panose="020B0609020204030204" pitchFamily="49" charset="0"/>
              </a:rPr>
              <a:t>'Password123'</a:t>
            </a:r>
            <a:endParaRPr lang="en-GB" sz="1600" dirty="0">
              <a:solidFill>
                <a:srgbClr val="000000"/>
              </a:solidFill>
              <a:highlight>
                <a:srgbClr val="FFFFFF"/>
              </a:highlight>
              <a:latin typeface="Consolas" panose="020B0609020204030204" pitchFamily="49" charset="0"/>
            </a:endParaRPr>
          </a:p>
          <a:p>
            <a:r>
              <a:rPr lang="en-GB" sz="1600" dirty="0">
                <a:solidFill>
                  <a:srgbClr val="0000FF"/>
                </a:solidFill>
                <a:highlight>
                  <a:srgbClr val="FFFFFF"/>
                </a:highlight>
                <a:latin typeface="Consolas" panose="020B0609020204030204" pitchFamily="49" charset="0"/>
              </a:rPr>
              <a:t>ALTER</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AUTHORIZATION</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ON</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SCHEMA</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a:t>
            </a:r>
            <a:r>
              <a:rPr lang="en-GB" sz="1600" dirty="0" err="1">
                <a:solidFill>
                  <a:srgbClr val="000000"/>
                </a:solidFill>
                <a:highlight>
                  <a:srgbClr val="FFFFFF"/>
                </a:highlight>
                <a:latin typeface="Consolas" panose="020B0609020204030204" pitchFamily="49" charset="0"/>
              </a:rPr>
              <a:t>db_owner</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TO</a:t>
            </a:r>
            <a:r>
              <a:rPr lang="en-GB" sz="1600" dirty="0">
                <a:solidFill>
                  <a:srgbClr val="000000"/>
                </a:solidFill>
                <a:highlight>
                  <a:srgbClr val="FFFFFF"/>
                </a:highlight>
                <a:latin typeface="Consolas" panose="020B0609020204030204" pitchFamily="49" charset="0"/>
              </a:rPr>
              <a:t> [CUser1]</a:t>
            </a:r>
          </a:p>
          <a:p>
            <a:r>
              <a:rPr lang="en-GB" sz="1600" dirty="0">
                <a:solidFill>
                  <a:srgbClr val="0000FF"/>
                </a:solidFill>
                <a:highlight>
                  <a:srgbClr val="FFFFFF"/>
                </a:highlight>
                <a:latin typeface="Consolas" panose="020B0609020204030204" pitchFamily="49" charset="0"/>
              </a:rPr>
              <a:t>ALTER</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ROLE</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db_owner</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ADD</a:t>
            </a:r>
            <a:r>
              <a:rPr lang="en-GB" sz="1600" dirty="0">
                <a:solidFill>
                  <a:srgbClr val="000000"/>
                </a:solidFill>
                <a:highlight>
                  <a:srgbClr val="FFFFFF"/>
                </a:highlight>
                <a:latin typeface="Consolas" panose="020B0609020204030204" pitchFamily="49" charset="0"/>
              </a:rPr>
              <a:t> MEMBER [CUser1]</a:t>
            </a:r>
            <a:endParaRPr lang="en-GB" sz="1600" dirty="0"/>
          </a:p>
        </p:txBody>
      </p:sp>
      <p:sp>
        <p:nvSpPr>
          <p:cNvPr id="4" name="TextBox 3"/>
          <p:cNvSpPr txBox="1"/>
          <p:nvPr/>
        </p:nvSpPr>
        <p:spPr>
          <a:xfrm>
            <a:off x="2037376" y="1192015"/>
            <a:ext cx="7315970" cy="830997"/>
          </a:xfrm>
          <a:prstGeom prst="rect">
            <a:avLst/>
          </a:prstGeom>
          <a:noFill/>
        </p:spPr>
        <p:txBody>
          <a:bodyPr wrap="square" rtlCol="0">
            <a:spAutoFit/>
          </a:bodyPr>
          <a:lstStyle/>
          <a:p>
            <a:r>
              <a:rPr lang="en-GB" sz="2400" b="1" dirty="0">
                <a:solidFill>
                  <a:schemeClr val="tx2"/>
                </a:solidFill>
              </a:rPr>
              <a:t>SQL Logins</a:t>
            </a:r>
          </a:p>
          <a:p>
            <a:r>
              <a:rPr lang="en-GB" sz="2400" dirty="0">
                <a:solidFill>
                  <a:schemeClr val="tx2"/>
                </a:solidFill>
              </a:rPr>
              <a:t>Default option</a:t>
            </a:r>
          </a:p>
        </p:txBody>
      </p:sp>
      <p:sp>
        <p:nvSpPr>
          <p:cNvPr id="5" name="TextBox 4"/>
          <p:cNvSpPr txBox="1"/>
          <p:nvPr/>
        </p:nvSpPr>
        <p:spPr>
          <a:xfrm>
            <a:off x="2050369" y="4090721"/>
            <a:ext cx="2961388" cy="1200329"/>
          </a:xfrm>
          <a:prstGeom prst="rect">
            <a:avLst/>
          </a:prstGeom>
          <a:noFill/>
        </p:spPr>
        <p:txBody>
          <a:bodyPr wrap="none" rtlCol="0">
            <a:spAutoFit/>
          </a:bodyPr>
          <a:lstStyle/>
          <a:p>
            <a:r>
              <a:rPr lang="en-GB" sz="2400" b="1" dirty="0">
                <a:solidFill>
                  <a:schemeClr val="tx2"/>
                </a:solidFill>
              </a:rPr>
              <a:t>Contained Users</a:t>
            </a:r>
          </a:p>
          <a:p>
            <a:r>
              <a:rPr lang="en-GB" sz="2400" dirty="0">
                <a:solidFill>
                  <a:schemeClr val="tx2"/>
                </a:solidFill>
              </a:rPr>
              <a:t>Recommended option</a:t>
            </a:r>
          </a:p>
          <a:p>
            <a:endParaRPr lang="en-GB" sz="2400" b="1" dirty="0">
              <a:solidFill>
                <a:schemeClr val="tx2"/>
              </a:solidFill>
            </a:endParaRPr>
          </a:p>
        </p:txBody>
      </p:sp>
      <p:sp>
        <p:nvSpPr>
          <p:cNvPr id="6" name="Rectangle 5"/>
          <p:cNvSpPr/>
          <p:nvPr/>
        </p:nvSpPr>
        <p:spPr>
          <a:xfrm>
            <a:off x="2045796" y="2023011"/>
            <a:ext cx="8010644" cy="1815882"/>
          </a:xfrm>
          <a:prstGeom prst="rect">
            <a:avLst/>
          </a:prstGeom>
        </p:spPr>
        <p:txBody>
          <a:bodyPr wrap="square">
            <a:spAutoFit/>
          </a:bodyPr>
          <a:lstStyle/>
          <a:p>
            <a:r>
              <a:rPr lang="en-US" sz="1600" dirty="0">
                <a:solidFill>
                  <a:srgbClr val="0000FF"/>
                </a:solidFill>
                <a:highlight>
                  <a:srgbClr val="FFFFFF"/>
                </a:highlight>
                <a:latin typeface="Consolas"/>
              </a:rPr>
              <a:t>USE </a:t>
            </a:r>
            <a:r>
              <a:rPr lang="en-US" sz="1600" dirty="0">
                <a:highlight>
                  <a:srgbClr val="FFFFFF"/>
                </a:highlight>
                <a:latin typeface="Consolas"/>
              </a:rPr>
              <a:t>Master</a:t>
            </a:r>
          </a:p>
          <a:p>
            <a:r>
              <a:rPr lang="en-US" sz="1600" dirty="0">
                <a:solidFill>
                  <a:srgbClr val="0000FF"/>
                </a:solidFill>
                <a:highlight>
                  <a:srgbClr val="FFFFFF"/>
                </a:highlight>
                <a:latin typeface="Consolas"/>
              </a:rPr>
              <a:t>CREATE</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LOGIN</a:t>
            </a:r>
            <a:r>
              <a:rPr lang="en-US" sz="1600" dirty="0">
                <a:solidFill>
                  <a:srgbClr val="000000"/>
                </a:solidFill>
                <a:highlight>
                  <a:srgbClr val="FFFFFF"/>
                </a:highlight>
                <a:latin typeface="Consolas"/>
              </a:rPr>
              <a:t> login1 </a:t>
            </a:r>
            <a:r>
              <a:rPr lang="en-US" sz="1600" dirty="0">
                <a:solidFill>
                  <a:srgbClr val="0000FF"/>
                </a:solidFill>
                <a:highlight>
                  <a:srgbClr val="FFFFFF"/>
                </a:highlight>
                <a:latin typeface="Consolas"/>
              </a:rPr>
              <a:t>WITH</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password</a:t>
            </a:r>
            <a:r>
              <a:rPr lang="en-US" sz="1600" dirty="0">
                <a:solidFill>
                  <a:srgbClr val="808080"/>
                </a:solidFill>
                <a:highlight>
                  <a:srgbClr val="FFFFFF"/>
                </a:highlight>
                <a:latin typeface="Consolas"/>
              </a:rPr>
              <a:t>=</a:t>
            </a:r>
            <a:r>
              <a:rPr lang="en-US" sz="1600" dirty="0">
                <a:solidFill>
                  <a:srgbClr val="FF0000"/>
                </a:solidFill>
                <a:highlight>
                  <a:srgbClr val="FFFFFF"/>
                </a:highlight>
                <a:latin typeface="Consolas"/>
              </a:rPr>
              <a:t>‘Password123'</a:t>
            </a:r>
            <a:r>
              <a:rPr lang="en-US" sz="1600" dirty="0">
                <a:solidFill>
                  <a:srgbClr val="808080"/>
                </a:solidFill>
                <a:highlight>
                  <a:srgbClr val="FFFFFF"/>
                </a:highlight>
                <a:latin typeface="Consolas"/>
              </a:rPr>
              <a:t>;</a:t>
            </a:r>
            <a:r>
              <a:rPr lang="en-US" sz="1600" dirty="0">
                <a:solidFill>
                  <a:srgbClr val="000000"/>
                </a:solidFill>
                <a:highlight>
                  <a:srgbClr val="FFFFFF"/>
                </a:highlight>
                <a:latin typeface="Consolas"/>
              </a:rPr>
              <a:t> </a:t>
            </a:r>
          </a:p>
          <a:p>
            <a:endParaRPr lang="en-GB" sz="1600" dirty="0">
              <a:solidFill>
                <a:srgbClr val="0000FF"/>
              </a:solidFill>
              <a:highlight>
                <a:srgbClr val="FFFFFF"/>
              </a:highlight>
              <a:latin typeface="Consolas" panose="020B0609020204030204" pitchFamily="49" charset="0"/>
            </a:endParaRPr>
          </a:p>
          <a:p>
            <a:r>
              <a:rPr lang="en-GB" sz="1600" dirty="0">
                <a:solidFill>
                  <a:srgbClr val="0000FF"/>
                </a:solidFill>
                <a:highlight>
                  <a:srgbClr val="FFFFFF"/>
                </a:highlight>
                <a:latin typeface="Consolas" panose="020B0609020204030204" pitchFamily="49" charset="0"/>
              </a:rPr>
              <a:t>USE</a:t>
            </a:r>
            <a:r>
              <a:rPr lang="en-GB" sz="1600" dirty="0">
                <a:solidFill>
                  <a:srgbClr val="000000"/>
                </a:solidFill>
                <a:highlight>
                  <a:srgbClr val="FFFFFF"/>
                </a:highlight>
                <a:latin typeface="Consolas" panose="020B0609020204030204" pitchFamily="49" charset="0"/>
              </a:rPr>
              <a:t> DB1</a:t>
            </a:r>
          </a:p>
          <a:p>
            <a:r>
              <a:rPr lang="en-US" sz="1600" dirty="0">
                <a:solidFill>
                  <a:srgbClr val="0000FF"/>
                </a:solidFill>
                <a:highlight>
                  <a:srgbClr val="FFFFFF"/>
                </a:highlight>
                <a:latin typeface="Consolas"/>
              </a:rPr>
              <a:t>CREATE</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USER</a:t>
            </a:r>
            <a:r>
              <a:rPr lang="en-US" sz="1600" dirty="0">
                <a:solidFill>
                  <a:srgbClr val="000000"/>
                </a:solidFill>
                <a:highlight>
                  <a:srgbClr val="FFFFFF"/>
                </a:highlight>
                <a:latin typeface="Consolas"/>
              </a:rPr>
              <a:t> login1User </a:t>
            </a:r>
            <a:r>
              <a:rPr lang="en-US" sz="1600" dirty="0">
                <a:solidFill>
                  <a:srgbClr val="0000FF"/>
                </a:solidFill>
                <a:highlight>
                  <a:srgbClr val="FFFFFF"/>
                </a:highlight>
                <a:latin typeface="Consolas"/>
              </a:rPr>
              <a:t>FROM</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LOGIN</a:t>
            </a:r>
            <a:r>
              <a:rPr lang="en-US" sz="1600" dirty="0">
                <a:solidFill>
                  <a:srgbClr val="000000"/>
                </a:solidFill>
                <a:highlight>
                  <a:srgbClr val="FFFFFF"/>
                </a:highlight>
                <a:latin typeface="Consolas"/>
              </a:rPr>
              <a:t> login1</a:t>
            </a:r>
            <a:r>
              <a:rPr lang="en-US" sz="1600" dirty="0">
                <a:solidFill>
                  <a:srgbClr val="808080"/>
                </a:solidFill>
                <a:highlight>
                  <a:srgbClr val="FFFFFF"/>
                </a:highlight>
                <a:latin typeface="Consolas"/>
              </a:rPr>
              <a:t>;</a:t>
            </a:r>
            <a:r>
              <a:rPr lang="en-US" sz="1600" dirty="0">
                <a:solidFill>
                  <a:srgbClr val="000000"/>
                </a:solidFill>
                <a:highlight>
                  <a:srgbClr val="FFFFFF"/>
                </a:highlight>
                <a:latin typeface="Consolas"/>
              </a:rPr>
              <a:t> </a:t>
            </a:r>
          </a:p>
          <a:p>
            <a:r>
              <a:rPr lang="en-GB" sz="1600" dirty="0">
                <a:solidFill>
                  <a:srgbClr val="0000FF"/>
                </a:solidFill>
                <a:highlight>
                  <a:srgbClr val="FFFFFF"/>
                </a:highlight>
                <a:latin typeface="Consolas"/>
              </a:rPr>
              <a:t>EXEC</a:t>
            </a:r>
            <a:r>
              <a:rPr lang="en-GB" sz="1600" dirty="0">
                <a:solidFill>
                  <a:srgbClr val="000000"/>
                </a:solidFill>
                <a:highlight>
                  <a:srgbClr val="FFFFFF"/>
                </a:highlight>
                <a:latin typeface="Consolas"/>
              </a:rPr>
              <a:t> </a:t>
            </a:r>
            <a:r>
              <a:rPr lang="en-GB" sz="1600" dirty="0" err="1">
                <a:solidFill>
                  <a:srgbClr val="800000"/>
                </a:solidFill>
                <a:highlight>
                  <a:srgbClr val="FFFFFF"/>
                </a:highlight>
                <a:latin typeface="Consolas"/>
              </a:rPr>
              <a:t>sp_addrolemember</a:t>
            </a:r>
            <a:r>
              <a:rPr lang="en-GB" sz="1600" dirty="0">
                <a:solidFill>
                  <a:srgbClr val="0000FF"/>
                </a:solidFill>
                <a:highlight>
                  <a:srgbClr val="FFFFFF"/>
                </a:highlight>
                <a:latin typeface="Consolas"/>
              </a:rPr>
              <a:t> </a:t>
            </a:r>
            <a:r>
              <a:rPr lang="en-GB" sz="1600" dirty="0">
                <a:solidFill>
                  <a:srgbClr val="FF0000"/>
                </a:solidFill>
                <a:highlight>
                  <a:srgbClr val="FFFFFF"/>
                </a:highlight>
                <a:latin typeface="Consolas"/>
              </a:rPr>
              <a:t>'</a:t>
            </a:r>
            <a:r>
              <a:rPr lang="en-GB" sz="1600" dirty="0" err="1">
                <a:solidFill>
                  <a:srgbClr val="FF0000"/>
                </a:solidFill>
                <a:highlight>
                  <a:srgbClr val="FFFFFF"/>
                </a:highlight>
                <a:latin typeface="Consolas"/>
              </a:rPr>
              <a:t>dbmanager</a:t>
            </a:r>
            <a:r>
              <a:rPr lang="en-GB" sz="1600" dirty="0">
                <a:solidFill>
                  <a:srgbClr val="FF0000"/>
                </a:solidFill>
                <a:highlight>
                  <a:srgbClr val="FFFFFF"/>
                </a:highlight>
                <a:latin typeface="Consolas"/>
              </a:rPr>
              <a:t>'</a:t>
            </a:r>
            <a:r>
              <a:rPr lang="en-GB" sz="1600" dirty="0">
                <a:solidFill>
                  <a:srgbClr val="808080"/>
                </a:solidFill>
                <a:highlight>
                  <a:srgbClr val="FFFFFF"/>
                </a:highlight>
                <a:latin typeface="Consolas"/>
              </a:rPr>
              <a:t>,</a:t>
            </a:r>
            <a:r>
              <a:rPr lang="en-GB" sz="1600" dirty="0">
                <a:solidFill>
                  <a:srgbClr val="000000"/>
                </a:solidFill>
                <a:highlight>
                  <a:srgbClr val="FFFFFF"/>
                </a:highlight>
                <a:latin typeface="Consolas"/>
              </a:rPr>
              <a:t> </a:t>
            </a:r>
            <a:r>
              <a:rPr lang="en-GB" sz="1600" dirty="0">
                <a:solidFill>
                  <a:srgbClr val="FF0000"/>
                </a:solidFill>
                <a:highlight>
                  <a:srgbClr val="FFFFFF"/>
                </a:highlight>
                <a:latin typeface="Consolas"/>
              </a:rPr>
              <a:t>'login1User'</a:t>
            </a:r>
            <a:r>
              <a:rPr lang="en-GB" sz="1600" dirty="0">
                <a:solidFill>
                  <a:srgbClr val="808080"/>
                </a:solidFill>
                <a:highlight>
                  <a:srgbClr val="FFFFFF"/>
                </a:highlight>
                <a:latin typeface="Consolas"/>
              </a:rPr>
              <a:t>;</a:t>
            </a:r>
            <a:r>
              <a:rPr lang="en-GB" sz="1600" dirty="0">
                <a:solidFill>
                  <a:srgbClr val="000000"/>
                </a:solidFill>
                <a:highlight>
                  <a:srgbClr val="FFFFFF"/>
                </a:highlight>
                <a:latin typeface="Consolas"/>
              </a:rPr>
              <a:t> </a:t>
            </a:r>
          </a:p>
          <a:p>
            <a:r>
              <a:rPr lang="en-GB" sz="1600" dirty="0">
                <a:solidFill>
                  <a:srgbClr val="0000FF"/>
                </a:solidFill>
                <a:highlight>
                  <a:srgbClr val="FFFFFF"/>
                </a:highlight>
                <a:latin typeface="Consolas"/>
              </a:rPr>
              <a:t>EXEC</a:t>
            </a:r>
            <a:r>
              <a:rPr lang="en-GB" sz="1600" dirty="0">
                <a:solidFill>
                  <a:srgbClr val="000000"/>
                </a:solidFill>
                <a:highlight>
                  <a:srgbClr val="FFFFFF"/>
                </a:highlight>
                <a:latin typeface="Consolas"/>
              </a:rPr>
              <a:t> </a:t>
            </a:r>
            <a:r>
              <a:rPr lang="en-GB" sz="1600" dirty="0" err="1">
                <a:solidFill>
                  <a:srgbClr val="800000"/>
                </a:solidFill>
                <a:highlight>
                  <a:srgbClr val="FFFFFF"/>
                </a:highlight>
                <a:latin typeface="Consolas"/>
              </a:rPr>
              <a:t>sp_addrolemember</a:t>
            </a:r>
            <a:r>
              <a:rPr lang="en-GB" sz="1600" dirty="0">
                <a:solidFill>
                  <a:srgbClr val="0000FF"/>
                </a:solidFill>
                <a:highlight>
                  <a:srgbClr val="FFFFFF"/>
                </a:highlight>
                <a:latin typeface="Consolas"/>
              </a:rPr>
              <a:t> </a:t>
            </a:r>
            <a:r>
              <a:rPr lang="en-GB" sz="1600" dirty="0">
                <a:solidFill>
                  <a:srgbClr val="FF0000"/>
                </a:solidFill>
                <a:highlight>
                  <a:srgbClr val="FFFFFF"/>
                </a:highlight>
                <a:latin typeface="Consolas"/>
              </a:rPr>
              <a:t>'</a:t>
            </a:r>
            <a:r>
              <a:rPr lang="en-GB" sz="1600" dirty="0" err="1">
                <a:solidFill>
                  <a:srgbClr val="FF0000"/>
                </a:solidFill>
                <a:highlight>
                  <a:srgbClr val="FFFFFF"/>
                </a:highlight>
                <a:latin typeface="Consolas"/>
              </a:rPr>
              <a:t>loginmanager</a:t>
            </a:r>
            <a:r>
              <a:rPr lang="en-GB" sz="1600" dirty="0">
                <a:solidFill>
                  <a:srgbClr val="FF0000"/>
                </a:solidFill>
                <a:highlight>
                  <a:srgbClr val="FFFFFF"/>
                </a:highlight>
                <a:latin typeface="Consolas"/>
              </a:rPr>
              <a:t>'</a:t>
            </a:r>
            <a:r>
              <a:rPr lang="en-GB" sz="1600" dirty="0">
                <a:solidFill>
                  <a:srgbClr val="808080"/>
                </a:solidFill>
                <a:highlight>
                  <a:srgbClr val="FFFFFF"/>
                </a:highlight>
                <a:latin typeface="Consolas"/>
              </a:rPr>
              <a:t>,</a:t>
            </a:r>
            <a:r>
              <a:rPr lang="en-GB" sz="1600" dirty="0">
                <a:solidFill>
                  <a:srgbClr val="000000"/>
                </a:solidFill>
                <a:highlight>
                  <a:srgbClr val="FFFFFF"/>
                </a:highlight>
                <a:latin typeface="Consolas"/>
              </a:rPr>
              <a:t> </a:t>
            </a:r>
            <a:r>
              <a:rPr lang="en-GB" sz="1600" dirty="0">
                <a:solidFill>
                  <a:srgbClr val="FF0000"/>
                </a:solidFill>
                <a:highlight>
                  <a:srgbClr val="FFFFFF"/>
                </a:highlight>
                <a:latin typeface="Consolas"/>
              </a:rPr>
              <a:t>'login1User’;</a:t>
            </a:r>
            <a:endParaRPr lang="en-GB" sz="1600" dirty="0"/>
          </a:p>
        </p:txBody>
      </p:sp>
    </p:spTree>
    <p:extLst>
      <p:ext uri="{BB962C8B-B14F-4D97-AF65-F5344CB8AC3E}">
        <p14:creationId xmlns:p14="http://schemas.microsoft.com/office/powerpoint/2010/main" val="365699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9F025-D6CB-4324-A200-7FD1C7744A23}"/>
              </a:ext>
            </a:extLst>
          </p:cNvPr>
          <p:cNvSpPr>
            <a:spLocks noGrp="1"/>
          </p:cNvSpPr>
          <p:nvPr>
            <p:ph type="title"/>
          </p:nvPr>
        </p:nvSpPr>
        <p:spPr/>
        <p:txBody>
          <a:bodyPr/>
          <a:lstStyle/>
          <a:p>
            <a:r>
              <a:rPr lang="en-GB" dirty="0"/>
              <a:t>Azure Active Directory</a:t>
            </a:r>
          </a:p>
        </p:txBody>
      </p:sp>
      <p:sp>
        <p:nvSpPr>
          <p:cNvPr id="3" name="Content Placeholder 2">
            <a:extLst>
              <a:ext uri="{FF2B5EF4-FFF2-40B4-BE49-F238E27FC236}">
                <a16:creationId xmlns:a16="http://schemas.microsoft.com/office/drawing/2014/main" id="{AE789AB2-3806-4419-908B-4B571AACC7DD}"/>
              </a:ext>
            </a:extLst>
          </p:cNvPr>
          <p:cNvSpPr>
            <a:spLocks noGrp="1"/>
          </p:cNvSpPr>
          <p:nvPr>
            <p:ph idx="1"/>
          </p:nvPr>
        </p:nvSpPr>
        <p:spPr>
          <a:xfrm>
            <a:off x="767408" y="1292185"/>
            <a:ext cx="8424936" cy="2188834"/>
          </a:xfrm>
        </p:spPr>
        <p:txBody>
          <a:bodyPr>
            <a:noAutofit/>
          </a:bodyPr>
          <a:lstStyle/>
          <a:p>
            <a:r>
              <a:rPr lang="en-GB" sz="2400" dirty="0"/>
              <a:t>Azure SQL Database supports Azure Active Directory Users</a:t>
            </a:r>
          </a:p>
          <a:p>
            <a:r>
              <a:rPr lang="en-GB" sz="2400" dirty="0"/>
              <a:t>create an Active Directory admin for your Azure SQL Server</a:t>
            </a:r>
          </a:p>
          <a:p>
            <a:r>
              <a:rPr lang="en-GB" sz="2400" dirty="0"/>
              <a:t>Then create AD logins in the database</a:t>
            </a:r>
          </a:p>
          <a:p>
            <a:r>
              <a:rPr lang="en-GB" sz="1600" dirty="0">
                <a:solidFill>
                  <a:srgbClr val="0000FF"/>
                </a:solidFill>
                <a:highlight>
                  <a:srgbClr val="FFFFFF"/>
                </a:highlight>
                <a:latin typeface="Consolas" panose="020B0609020204030204" pitchFamily="49" charset="0"/>
              </a:rPr>
              <a:t>Create</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user</a:t>
            </a:r>
            <a:r>
              <a:rPr lang="en-GB" sz="1600" dirty="0">
                <a:solidFill>
                  <a:srgbClr val="000000"/>
                </a:solidFill>
                <a:highlight>
                  <a:srgbClr val="FFFFFF"/>
                </a:highlight>
                <a:latin typeface="Consolas" panose="020B0609020204030204" pitchFamily="49" charset="0"/>
              </a:rPr>
              <a:t> [james@clunywebco.onmicrosoft.com] </a:t>
            </a:r>
            <a:r>
              <a:rPr lang="en-GB" sz="1600" dirty="0">
                <a:solidFill>
                  <a:srgbClr val="0000FF"/>
                </a:solidFill>
                <a:highlight>
                  <a:srgbClr val="FFFFFF"/>
                </a:highlight>
                <a:latin typeface="Consolas" panose="020B0609020204030204" pitchFamily="49" charset="0"/>
              </a:rPr>
              <a:t>from</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external</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provider</a:t>
            </a:r>
          </a:p>
          <a:p>
            <a:endParaRPr lang="en-GB" sz="1400" dirty="0">
              <a:solidFill>
                <a:srgbClr val="0000FF"/>
              </a:solidFill>
              <a:highlight>
                <a:srgbClr val="FFFFFF"/>
              </a:highlight>
              <a:latin typeface="Consolas" panose="020B0609020204030204" pitchFamily="49" charset="0"/>
            </a:endParaRPr>
          </a:p>
          <a:p>
            <a:r>
              <a:rPr lang="en-GB" sz="2400" dirty="0"/>
              <a:t>SSMS supports Active Directory with Password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212" y="2996952"/>
            <a:ext cx="473615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303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Limitations of Azure SQL Database	</a:t>
            </a:r>
          </a:p>
        </p:txBody>
      </p:sp>
      <p:sp>
        <p:nvSpPr>
          <p:cNvPr id="3" name="Content Placeholder 2"/>
          <p:cNvSpPr>
            <a:spLocks noGrp="1"/>
          </p:cNvSpPr>
          <p:nvPr>
            <p:ph idx="1"/>
          </p:nvPr>
        </p:nvSpPr>
        <p:spPr>
          <a:xfrm>
            <a:off x="767408" y="1472938"/>
            <a:ext cx="5915000" cy="4357958"/>
          </a:xfrm>
        </p:spPr>
        <p:txBody>
          <a:bodyPr>
            <a:normAutofit fontScale="70000" lnSpcReduction="20000"/>
          </a:bodyPr>
          <a:lstStyle/>
          <a:p>
            <a:pPr>
              <a:lnSpc>
                <a:spcPct val="120000"/>
              </a:lnSpc>
              <a:spcBef>
                <a:spcPts val="0"/>
              </a:spcBef>
            </a:pPr>
            <a:r>
              <a:rPr lang="en-GB" sz="3000" dirty="0"/>
              <a:t>Always On Availability Groups</a:t>
            </a:r>
          </a:p>
          <a:p>
            <a:pPr>
              <a:lnSpc>
                <a:spcPct val="120000"/>
              </a:lnSpc>
              <a:spcBef>
                <a:spcPts val="0"/>
              </a:spcBef>
            </a:pPr>
            <a:r>
              <a:rPr lang="en-GB" sz="3000" dirty="0"/>
              <a:t>Attach a database</a:t>
            </a:r>
          </a:p>
          <a:p>
            <a:pPr>
              <a:lnSpc>
                <a:spcPct val="120000"/>
              </a:lnSpc>
              <a:spcBef>
                <a:spcPts val="0"/>
              </a:spcBef>
            </a:pPr>
            <a:r>
              <a:rPr lang="en-GB" sz="3000" dirty="0"/>
              <a:t>BACKUP and RESTORE statements</a:t>
            </a:r>
          </a:p>
          <a:p>
            <a:pPr>
              <a:lnSpc>
                <a:spcPct val="120000"/>
              </a:lnSpc>
              <a:spcBef>
                <a:spcPts val="0"/>
              </a:spcBef>
            </a:pPr>
            <a:r>
              <a:rPr lang="en-GB" sz="3000" dirty="0"/>
              <a:t>Change data capture</a:t>
            </a:r>
          </a:p>
          <a:p>
            <a:pPr>
              <a:lnSpc>
                <a:spcPct val="120000"/>
              </a:lnSpc>
              <a:spcBef>
                <a:spcPts val="0"/>
              </a:spcBef>
            </a:pPr>
            <a:r>
              <a:rPr lang="en-GB" sz="3000" dirty="0"/>
              <a:t>Common language runtime (CLR)</a:t>
            </a:r>
          </a:p>
          <a:p>
            <a:pPr>
              <a:lnSpc>
                <a:spcPct val="120000"/>
              </a:lnSpc>
              <a:spcBef>
                <a:spcPts val="0"/>
              </a:spcBef>
            </a:pPr>
            <a:r>
              <a:rPr lang="en-GB" sz="3000" dirty="0"/>
              <a:t>Database mail</a:t>
            </a:r>
          </a:p>
          <a:p>
            <a:pPr>
              <a:lnSpc>
                <a:spcPct val="120000"/>
              </a:lnSpc>
              <a:spcBef>
                <a:spcPts val="0"/>
              </a:spcBef>
            </a:pPr>
            <a:r>
              <a:rPr lang="en-GB" sz="3000" dirty="0"/>
              <a:t>Database mirroring</a:t>
            </a:r>
          </a:p>
          <a:p>
            <a:pPr>
              <a:lnSpc>
                <a:spcPct val="120000"/>
              </a:lnSpc>
              <a:spcBef>
                <a:spcPts val="0"/>
              </a:spcBef>
            </a:pPr>
            <a:r>
              <a:rPr lang="en-GB" sz="3000" dirty="0"/>
              <a:t>Data Quality Services (DQS)</a:t>
            </a:r>
          </a:p>
          <a:p>
            <a:pPr>
              <a:lnSpc>
                <a:spcPct val="120000"/>
              </a:lnSpc>
              <a:spcBef>
                <a:spcPts val="0"/>
              </a:spcBef>
            </a:pPr>
            <a:r>
              <a:rPr lang="en-GB" sz="3000" dirty="0"/>
              <a:t>Database snapshots</a:t>
            </a:r>
          </a:p>
          <a:p>
            <a:pPr>
              <a:lnSpc>
                <a:spcPct val="120000"/>
              </a:lnSpc>
              <a:spcBef>
                <a:spcPts val="0"/>
              </a:spcBef>
            </a:pPr>
            <a:r>
              <a:rPr lang="en-GB" sz="3000" dirty="0"/>
              <a:t>Extended stored procedures</a:t>
            </a:r>
          </a:p>
          <a:p>
            <a:pPr>
              <a:lnSpc>
                <a:spcPct val="120000"/>
              </a:lnSpc>
              <a:spcBef>
                <a:spcPts val="0"/>
              </a:spcBef>
            </a:pPr>
            <a:r>
              <a:rPr lang="en-GB" sz="3000" dirty="0"/>
              <a:t>Filestream</a:t>
            </a:r>
          </a:p>
          <a:p>
            <a:pPr>
              <a:lnSpc>
                <a:spcPct val="120000"/>
              </a:lnSpc>
              <a:spcBef>
                <a:spcPts val="0"/>
              </a:spcBef>
            </a:pPr>
            <a:r>
              <a:rPr lang="en-GB" sz="3000" dirty="0"/>
              <a:t>Linked servers</a:t>
            </a:r>
          </a:p>
          <a:p>
            <a:endParaRPr lang="en-GB" sz="1587" dirty="0"/>
          </a:p>
          <a:p>
            <a:r>
              <a:rPr lang="en-GB" sz="2000" dirty="0"/>
              <a:t>https://msdn.microsoft.com/library/azure/ee336281.aspx</a:t>
            </a:r>
          </a:p>
        </p:txBody>
      </p:sp>
      <p:sp>
        <p:nvSpPr>
          <p:cNvPr id="4" name="TextBox 3"/>
          <p:cNvSpPr txBox="1"/>
          <p:nvPr/>
        </p:nvSpPr>
        <p:spPr>
          <a:xfrm>
            <a:off x="6240017" y="1556792"/>
            <a:ext cx="3876749" cy="4190250"/>
          </a:xfrm>
          <a:prstGeom prst="rect">
            <a:avLst/>
          </a:prstGeom>
          <a:noFill/>
        </p:spPr>
        <p:txBody>
          <a:bodyPr wrap="square" rtlCol="0">
            <a:spAutoFit/>
          </a:bodyPr>
          <a:lstStyle/>
          <a:p>
            <a:r>
              <a:rPr lang="en-GB" sz="2100" dirty="0">
                <a:solidFill>
                  <a:srgbClr val="1F497D"/>
                </a:solidFill>
              </a:rPr>
              <a:t>Log shipping</a:t>
            </a:r>
          </a:p>
          <a:p>
            <a:r>
              <a:rPr lang="en-GB" sz="2100" dirty="0">
                <a:solidFill>
                  <a:srgbClr val="1F497D"/>
                </a:solidFill>
              </a:rPr>
              <a:t>Master Data Services (MDS)</a:t>
            </a:r>
          </a:p>
          <a:p>
            <a:r>
              <a:rPr lang="en-GB" sz="2100" dirty="0">
                <a:solidFill>
                  <a:srgbClr val="1F497D"/>
                </a:solidFill>
              </a:rPr>
              <a:t>Minimal logging in bulk import</a:t>
            </a:r>
          </a:p>
          <a:p>
            <a:r>
              <a:rPr lang="en-GB" sz="2100" dirty="0">
                <a:solidFill>
                  <a:srgbClr val="1F497D"/>
                </a:solidFill>
              </a:rPr>
              <a:t>Modifying system data</a:t>
            </a:r>
          </a:p>
          <a:p>
            <a:r>
              <a:rPr lang="en-GB" sz="2100" dirty="0">
                <a:solidFill>
                  <a:srgbClr val="1F497D"/>
                </a:solidFill>
              </a:rPr>
              <a:t>Policy-based management</a:t>
            </a:r>
          </a:p>
          <a:p>
            <a:r>
              <a:rPr lang="en-GB" sz="2100" dirty="0">
                <a:solidFill>
                  <a:srgbClr val="1F497D"/>
                </a:solidFill>
              </a:rPr>
              <a:t>Anything to do with Agent and msdb</a:t>
            </a:r>
          </a:p>
          <a:p>
            <a:r>
              <a:rPr lang="en-GB" sz="2100" dirty="0">
                <a:solidFill>
                  <a:srgbClr val="1F497D"/>
                </a:solidFill>
              </a:rPr>
              <a:t>Features related to database file placement, size etc.</a:t>
            </a:r>
          </a:p>
          <a:p>
            <a:r>
              <a:rPr lang="en-GB" sz="2100" dirty="0">
                <a:solidFill>
                  <a:srgbClr val="1F497D"/>
                </a:solidFill>
              </a:rPr>
              <a:t>Many DBCC commands </a:t>
            </a:r>
          </a:p>
          <a:p>
            <a:r>
              <a:rPr lang="en-GB" sz="2100" dirty="0">
                <a:solidFill>
                  <a:srgbClr val="1F497D"/>
                </a:solidFill>
              </a:rPr>
              <a:t>Global temporary tables</a:t>
            </a:r>
          </a:p>
          <a:p>
            <a:r>
              <a:rPr lang="en-GB" sz="2100" dirty="0">
                <a:solidFill>
                  <a:srgbClr val="1F497D"/>
                </a:solidFill>
              </a:rPr>
              <a:t>SHUTDOWN</a:t>
            </a:r>
          </a:p>
          <a:p>
            <a:endParaRPr lang="en-GB" sz="1429" dirty="0"/>
          </a:p>
        </p:txBody>
      </p:sp>
    </p:spTree>
    <p:extLst>
      <p:ext uri="{BB962C8B-B14F-4D97-AF65-F5344CB8AC3E}">
        <p14:creationId xmlns:p14="http://schemas.microsoft.com/office/powerpoint/2010/main" val="88396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Database Service Tiers</a:t>
            </a:r>
          </a:p>
        </p:txBody>
      </p:sp>
      <p:pic>
        <p:nvPicPr>
          <p:cNvPr id="4098" name="Picture 2" descr="Image result for azure sql database tier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1052736"/>
            <a:ext cx="5817158" cy="2953924"/>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18A8957-27F8-46EA-951F-C64D3E361339}"/>
              </a:ext>
            </a:extLst>
          </p:cNvPr>
          <p:cNvSpPr/>
          <p:nvPr/>
        </p:nvSpPr>
        <p:spPr>
          <a:xfrm>
            <a:off x="839416" y="4221088"/>
            <a:ext cx="8784976" cy="2062103"/>
          </a:xfrm>
          <a:prstGeom prst="rect">
            <a:avLst/>
          </a:prstGeom>
        </p:spPr>
        <p:txBody>
          <a:bodyPr wrap="square">
            <a:spAutoFit/>
          </a:bodyPr>
          <a:lstStyle/>
          <a:p>
            <a:pPr lvl="0"/>
            <a:r>
              <a:rPr lang="en-GB" sz="1600" b="1" dirty="0"/>
              <a:t>Basic </a:t>
            </a:r>
            <a:r>
              <a:rPr lang="en-GB" sz="1600" dirty="0"/>
              <a:t>is best suited for a small size database, </a:t>
            </a:r>
            <a:r>
              <a:rPr lang="en-US" sz="1600" dirty="0"/>
              <a:t>supporting typically one single active operation at a given time</a:t>
            </a:r>
            <a:r>
              <a:rPr lang="en-GB" sz="1600" dirty="0"/>
              <a:t> such as for development or testing, or small scale infrequently used applications.</a:t>
            </a:r>
          </a:p>
          <a:p>
            <a:pPr lvl="0"/>
            <a:endParaRPr lang="en-GB" sz="1600" b="1" dirty="0"/>
          </a:p>
          <a:p>
            <a:pPr lvl="0"/>
            <a:r>
              <a:rPr lang="en-GB" sz="1600" b="1" dirty="0"/>
              <a:t>Standard </a:t>
            </a:r>
            <a:r>
              <a:rPr lang="en-GB" sz="1600" dirty="0"/>
              <a:t>is the best option for most cloud applications, supporting multiple concurrent queries such as workgroup or web applications.</a:t>
            </a:r>
          </a:p>
          <a:p>
            <a:pPr lvl="0"/>
            <a:endParaRPr lang="en-GB" sz="1600" b="1" dirty="0"/>
          </a:p>
          <a:p>
            <a:pPr lvl="0"/>
            <a:r>
              <a:rPr lang="en-GB" sz="1600" b="1" dirty="0"/>
              <a:t>Premium</a:t>
            </a:r>
            <a:r>
              <a:rPr lang="en-GB" sz="1600" dirty="0"/>
              <a:t> is designed for high transactional volume, supporting a large number of concurrent users and requiring the highest level of business continuity  such as mission critical applications</a:t>
            </a:r>
          </a:p>
        </p:txBody>
      </p:sp>
    </p:spTree>
    <p:extLst>
      <p:ext uri="{BB962C8B-B14F-4D97-AF65-F5344CB8AC3E}">
        <p14:creationId xmlns:p14="http://schemas.microsoft.com/office/powerpoint/2010/main" val="238312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Service Tiers and Performance Levels</a:t>
            </a:r>
            <a:endParaRPr lang="en-GB" b="1" dirty="0">
              <a:solidFill>
                <a:schemeClr val="tx1"/>
              </a:solidFill>
            </a:endParaRPr>
          </a:p>
        </p:txBody>
      </p:sp>
      <p:sp>
        <p:nvSpPr>
          <p:cNvPr id="9" name="TextBox 8"/>
          <p:cNvSpPr txBox="1"/>
          <p:nvPr/>
        </p:nvSpPr>
        <p:spPr>
          <a:xfrm>
            <a:off x="780401" y="5757403"/>
            <a:ext cx="1739268" cy="253916"/>
          </a:xfrm>
          <a:prstGeom prst="rect">
            <a:avLst/>
          </a:prstGeom>
          <a:noFill/>
        </p:spPr>
        <p:txBody>
          <a:bodyPr wrap="square" rtlCol="0">
            <a:spAutoFit/>
          </a:bodyPr>
          <a:lstStyle/>
          <a:p>
            <a:r>
              <a:rPr lang="en-GB" sz="1050" dirty="0"/>
              <a:t>*   Prices as at April 2018</a:t>
            </a:r>
          </a:p>
        </p:txBody>
      </p:sp>
      <p:sp>
        <p:nvSpPr>
          <p:cNvPr id="10" name="Rectangle 1"/>
          <p:cNvSpPr>
            <a:spLocks noChangeArrowheads="1"/>
          </p:cNvSpPr>
          <p:nvPr/>
        </p:nvSpPr>
        <p:spPr bwMode="auto">
          <a:xfrm>
            <a:off x="1903984" y="1986152"/>
            <a:ext cx="164837" cy="394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577" tIns="36289" rIns="72577" bIns="36289" numCol="1" anchor="ctr" anchorCtr="0" compatLnSpc="1">
            <a:prstTxWarp prst="textNoShape">
              <a:avLst/>
            </a:prstTxWarp>
            <a:spAutoFit/>
          </a:bodyPr>
          <a:lstStyle/>
          <a:p>
            <a:endParaRPr lang="en-GB"/>
          </a:p>
        </p:txBody>
      </p:sp>
      <p:pic>
        <p:nvPicPr>
          <p:cNvPr id="7" name="Picture 6">
            <a:extLst>
              <a:ext uri="{FF2B5EF4-FFF2-40B4-BE49-F238E27FC236}">
                <a16:creationId xmlns:a16="http://schemas.microsoft.com/office/drawing/2014/main" id="{F2D3259A-BB49-4590-8B7A-3D138BA557BF}"/>
              </a:ext>
            </a:extLst>
          </p:cNvPr>
          <p:cNvPicPr/>
          <p:nvPr/>
        </p:nvPicPr>
        <p:blipFill>
          <a:blip r:embed="rId3"/>
          <a:stretch>
            <a:fillRect/>
          </a:stretch>
        </p:blipFill>
        <p:spPr>
          <a:xfrm>
            <a:off x="780401" y="1168703"/>
            <a:ext cx="10068127" cy="4588700"/>
          </a:xfrm>
          <a:prstGeom prst="rect">
            <a:avLst/>
          </a:prstGeom>
          <a:ln>
            <a:solidFill>
              <a:srgbClr val="5B9BD5"/>
            </a:solidFill>
          </a:ln>
        </p:spPr>
      </p:pic>
    </p:spTree>
    <p:extLst>
      <p:ext uri="{BB962C8B-B14F-4D97-AF65-F5344CB8AC3E}">
        <p14:creationId xmlns:p14="http://schemas.microsoft.com/office/powerpoint/2010/main" val="377329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vCore</a:t>
            </a:r>
            <a:r>
              <a:rPr lang="en-GB" dirty="0"/>
              <a:t> Service Tiers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407" y="1196751"/>
            <a:ext cx="9165791" cy="4489757"/>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67407" y="5877272"/>
            <a:ext cx="8453567" cy="338554"/>
          </a:xfrm>
          <a:prstGeom prst="rect">
            <a:avLst/>
          </a:prstGeom>
        </p:spPr>
        <p:txBody>
          <a:bodyPr wrap="square">
            <a:spAutoFit/>
          </a:bodyPr>
          <a:lstStyle/>
          <a:p>
            <a:pPr lvl="0"/>
            <a:r>
              <a:rPr lang="en-US" sz="1600" dirty="0"/>
              <a:t>https://docs.microsoft.com/en-us/azure/sql-database/sql-database-vcore-resource-limits</a:t>
            </a:r>
          </a:p>
        </p:txBody>
      </p:sp>
    </p:spTree>
    <p:extLst>
      <p:ext uri="{BB962C8B-B14F-4D97-AF65-F5344CB8AC3E}">
        <p14:creationId xmlns:p14="http://schemas.microsoft.com/office/powerpoint/2010/main" val="2337637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Backups and High Availability</a:t>
            </a:r>
          </a:p>
        </p:txBody>
      </p:sp>
      <p:sp>
        <p:nvSpPr>
          <p:cNvPr id="3" name="Content Placeholder 2"/>
          <p:cNvSpPr>
            <a:spLocks noGrp="1"/>
          </p:cNvSpPr>
          <p:nvPr>
            <p:ph idx="1"/>
          </p:nvPr>
        </p:nvSpPr>
        <p:spPr>
          <a:xfrm>
            <a:off x="767408" y="1196752"/>
            <a:ext cx="8229600" cy="3725986"/>
          </a:xfrm>
        </p:spPr>
        <p:txBody>
          <a:bodyPr>
            <a:noAutofit/>
          </a:bodyPr>
          <a:lstStyle/>
          <a:p>
            <a:r>
              <a:rPr lang="en-GB" sz="2100" dirty="0"/>
              <a:t>Full database backup once a week, </a:t>
            </a:r>
          </a:p>
          <a:p>
            <a:r>
              <a:rPr lang="en-GB" sz="2100" dirty="0"/>
              <a:t>Differential database backup once a day, </a:t>
            </a:r>
          </a:p>
          <a:p>
            <a:r>
              <a:rPr lang="en-GB" sz="2100" dirty="0"/>
              <a:t>Transaction log backup every 5-10 minutes. </a:t>
            </a:r>
          </a:p>
          <a:p>
            <a:r>
              <a:rPr lang="en-GB" sz="2100" dirty="0"/>
              <a:t>Full and differential backups are copied to the partner region</a:t>
            </a:r>
          </a:p>
          <a:p>
            <a:r>
              <a:rPr lang="en-GB" sz="2100" dirty="0"/>
              <a:t>Retention: Basic 7 Days, Standard 35 Days, Premium 35 Days</a:t>
            </a:r>
          </a:p>
          <a:p>
            <a:r>
              <a:rPr lang="en-GB" sz="2100" dirty="0"/>
              <a:t>Long Term Backup option available for up to 10 years</a:t>
            </a:r>
          </a:p>
          <a:p>
            <a:r>
              <a:rPr lang="en-GB" sz="2100" b="1" dirty="0"/>
              <a:t>HA</a:t>
            </a:r>
          </a:p>
          <a:p>
            <a:r>
              <a:rPr lang="en-GB" sz="2100" dirty="0"/>
              <a:t>Three database replicas on different physical hardware </a:t>
            </a:r>
            <a:br>
              <a:rPr lang="en-GB" sz="2100" dirty="0"/>
            </a:br>
            <a:r>
              <a:rPr lang="en-GB" sz="2100" dirty="0"/>
              <a:t>one </a:t>
            </a:r>
            <a:r>
              <a:rPr lang="en-GB" sz="2100" i="1" dirty="0"/>
              <a:t>primary replica </a:t>
            </a:r>
            <a:r>
              <a:rPr lang="en-GB" sz="2100" dirty="0"/>
              <a:t>two </a:t>
            </a:r>
            <a:r>
              <a:rPr lang="en-GB" sz="2100" i="1" dirty="0"/>
              <a:t>secondary replicas</a:t>
            </a:r>
            <a:r>
              <a:rPr lang="en-GB" sz="2100" dirty="0"/>
              <a:t>. </a:t>
            </a:r>
          </a:p>
          <a:p>
            <a:endParaRPr lang="en-GB" sz="2100" dirty="0">
              <a:solidFill>
                <a:schemeClr val="tx1"/>
              </a:solidFill>
            </a:endParaRPr>
          </a:p>
          <a:p>
            <a:r>
              <a:rPr lang="en-GB" sz="2100" b="1" dirty="0"/>
              <a:t>GEO Replication</a:t>
            </a:r>
          </a:p>
          <a:p>
            <a:r>
              <a:rPr lang="en-GB" sz="2100" dirty="0"/>
              <a:t>Up to Four read only secondaries in different data centres</a:t>
            </a:r>
          </a:p>
          <a:p>
            <a:r>
              <a:rPr lang="en-GB" sz="2100" dirty="0"/>
              <a:t>Ability to failover on demand</a:t>
            </a:r>
          </a:p>
        </p:txBody>
      </p:sp>
    </p:spTree>
    <p:extLst>
      <p:ext uri="{BB962C8B-B14F-4D97-AF65-F5344CB8AC3E}">
        <p14:creationId xmlns:p14="http://schemas.microsoft.com/office/powerpoint/2010/main" val="2958930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Geo-Replication</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416" y="1268760"/>
            <a:ext cx="7944401" cy="41044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81072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SQL Database Restore</a:t>
            </a:r>
          </a:p>
        </p:txBody>
      </p:sp>
      <p:graphicFrame>
        <p:nvGraphicFramePr>
          <p:cNvPr id="9" name="Content Placeholder 8"/>
          <p:cNvGraphicFramePr>
            <a:graphicFrameLocks noGrp="1"/>
          </p:cNvGraphicFramePr>
          <p:nvPr>
            <p:ph idx="1"/>
            <p:extLst/>
          </p:nvPr>
        </p:nvGraphicFramePr>
        <p:xfrm>
          <a:off x="1752194" y="1920503"/>
          <a:ext cx="8684313" cy="2648475"/>
        </p:xfrm>
        <a:graphic>
          <a:graphicData uri="http://schemas.openxmlformats.org/drawingml/2006/table">
            <a:tbl>
              <a:tblPr/>
              <a:tblGrid>
                <a:gridCol w="1595283">
                  <a:extLst>
                    <a:ext uri="{9D8B030D-6E8A-4147-A177-3AD203B41FA5}">
                      <a16:colId xmlns:a16="http://schemas.microsoft.com/office/drawing/2014/main" val="20000"/>
                    </a:ext>
                  </a:extLst>
                </a:gridCol>
                <a:gridCol w="2313158">
                  <a:extLst>
                    <a:ext uri="{9D8B030D-6E8A-4147-A177-3AD203B41FA5}">
                      <a16:colId xmlns:a16="http://schemas.microsoft.com/office/drawing/2014/main" val="20001"/>
                    </a:ext>
                  </a:extLst>
                </a:gridCol>
                <a:gridCol w="2363010">
                  <a:extLst>
                    <a:ext uri="{9D8B030D-6E8A-4147-A177-3AD203B41FA5}">
                      <a16:colId xmlns:a16="http://schemas.microsoft.com/office/drawing/2014/main" val="20002"/>
                    </a:ext>
                  </a:extLst>
                </a:gridCol>
                <a:gridCol w="2412862">
                  <a:extLst>
                    <a:ext uri="{9D8B030D-6E8A-4147-A177-3AD203B41FA5}">
                      <a16:colId xmlns:a16="http://schemas.microsoft.com/office/drawing/2014/main" val="20003"/>
                    </a:ext>
                  </a:extLst>
                </a:gridCol>
              </a:tblGrid>
              <a:tr h="242254">
                <a:tc>
                  <a:txBody>
                    <a:bodyPr/>
                    <a:lstStyle/>
                    <a:p>
                      <a:r>
                        <a:rPr lang="en-GB" sz="1600" dirty="0"/>
                        <a:t> </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600" b="1" dirty="0"/>
                        <a:t>Basic </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600" b="1" dirty="0"/>
                        <a:t>Standard </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600" b="1" dirty="0"/>
                        <a:t>Premium </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4135">
                <a:tc>
                  <a:txBody>
                    <a:bodyPr/>
                    <a:lstStyle/>
                    <a:p>
                      <a:r>
                        <a:rPr lang="en-GB" sz="1600" dirty="0">
                          <a:hlinkClick r:id="rId3"/>
                        </a:rPr>
                        <a:t>Point In Time Restore</a:t>
                      </a:r>
                      <a:r>
                        <a:rPr lang="en-GB" sz="1600" dirty="0"/>
                        <a:t> </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Any restore point </a:t>
                      </a:r>
                      <a:br>
                        <a:rPr lang="en-US" sz="1600" dirty="0"/>
                      </a:br>
                      <a:r>
                        <a:rPr lang="en-US" sz="1600" dirty="0"/>
                        <a:t>within the past 7 days</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Any restore point </a:t>
                      </a:r>
                      <a:br>
                        <a:rPr lang="en-US" sz="1600" dirty="0"/>
                      </a:br>
                      <a:r>
                        <a:rPr lang="en-US" sz="1600" dirty="0"/>
                        <a:t>within the past 35 days</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Any restore point </a:t>
                      </a:r>
                      <a:br>
                        <a:rPr lang="en-US" sz="1600" dirty="0"/>
                      </a:br>
                      <a:r>
                        <a:rPr lang="en-US" sz="1600" dirty="0"/>
                        <a:t>within the past 35 days</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11537">
                <a:tc>
                  <a:txBody>
                    <a:bodyPr/>
                    <a:lstStyle/>
                    <a:p>
                      <a:r>
                        <a:rPr lang="en-GB" sz="1600" dirty="0">
                          <a:hlinkClick r:id="rId4"/>
                        </a:rPr>
                        <a:t>Geo-Restore</a:t>
                      </a:r>
                      <a:r>
                        <a:rPr lang="en-GB" sz="1600" dirty="0"/>
                        <a:t> </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ERT* &lt; 12 hours</a:t>
                      </a:r>
                    </a:p>
                    <a:p>
                      <a:r>
                        <a:rPr lang="en-US" sz="1600" dirty="0"/>
                        <a:t>RPO† &lt; 1 hour</a:t>
                      </a:r>
                    </a:p>
                    <a:p>
                      <a:endParaRPr lang="en-US" sz="1100" dirty="0"/>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ERT* &lt; 12 hours</a:t>
                      </a:r>
                    </a:p>
                    <a:p>
                      <a:r>
                        <a:rPr lang="en-US" sz="1600" dirty="0"/>
                        <a:t>RPO†&lt; 1 hour</a:t>
                      </a:r>
                    </a:p>
                    <a:p>
                      <a:endParaRPr lang="en-US" sz="1100" dirty="0"/>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ERT* &lt; 12 hours</a:t>
                      </a:r>
                    </a:p>
                    <a:p>
                      <a:r>
                        <a:rPr lang="en-US" sz="1600" dirty="0"/>
                        <a:t>RPO† &lt; 1 hour</a:t>
                      </a:r>
                    </a:p>
                    <a:p>
                      <a:endParaRPr lang="en-US" sz="1100" dirty="0"/>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53655">
                <a:tc>
                  <a:txBody>
                    <a:bodyPr/>
                    <a:lstStyle/>
                    <a:p>
                      <a:r>
                        <a:rPr lang="en-GB" sz="1600" dirty="0">
                          <a:hlinkClick r:id="rId5"/>
                        </a:rPr>
                        <a:t>Active Geo-Replication</a:t>
                      </a:r>
                      <a:r>
                        <a:rPr lang="en-GB" sz="1600" dirty="0"/>
                        <a:t> </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a:t>ERT* &lt; 30 seconds</a:t>
                      </a:r>
                    </a:p>
                    <a:p>
                      <a:r>
                        <a:rPr lang="en-GB" sz="1600" dirty="0"/>
                        <a:t>RPO† &lt; 5 seconds</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a:t>ERT* &lt; 30 seconds</a:t>
                      </a:r>
                    </a:p>
                    <a:p>
                      <a:r>
                        <a:rPr lang="en-GB" sz="1600" dirty="0"/>
                        <a:t>RPO† &lt; 5 seconds</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a:t>ERT* &lt; 30 seconds</a:t>
                      </a:r>
                    </a:p>
                    <a:p>
                      <a:r>
                        <a:rPr lang="en-GB" sz="1600" dirty="0"/>
                        <a:t>RPO† &lt; 5 seconds</a:t>
                      </a:r>
                    </a:p>
                    <a:p>
                      <a:endParaRPr lang="en-GB" sz="1100" dirty="0"/>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5991">
                <a:tc gridSpan="4">
                  <a:txBody>
                    <a:bodyPr/>
                    <a:lstStyle/>
                    <a:p>
                      <a:r>
                        <a:rPr lang="en-US" sz="1100" dirty="0"/>
                        <a:t>* Estimated Recovery Time (ERT) - The estimated duration for the database to be fully functional after a restore/failover request.</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4"/>
                  </a:ext>
                </a:extLst>
              </a:tr>
              <a:tr h="238500">
                <a:tc gridSpan="4">
                  <a:txBody>
                    <a:bodyPr/>
                    <a:lstStyle/>
                    <a:p>
                      <a:r>
                        <a:rPr lang="en-US" sz="1100" dirty="0"/>
                        <a:t>† Recovery Point Objective (RPO) - The amount of most recent data changes (time interval) the application could lose after recovery.</a:t>
                      </a:r>
                    </a:p>
                  </a:txBody>
                  <a:tcPr marL="43941" marR="43941" marT="16478" marB="164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5"/>
                  </a:ext>
                </a:extLst>
              </a:tr>
            </a:tbl>
          </a:graphicData>
        </a:graphic>
      </p:graphicFrame>
      <p:sp>
        <p:nvSpPr>
          <p:cNvPr id="8" name="Rectangle 1"/>
          <p:cNvSpPr>
            <a:spLocks noChangeArrowheads="1"/>
          </p:cNvSpPr>
          <p:nvPr/>
        </p:nvSpPr>
        <p:spPr bwMode="auto">
          <a:xfrm>
            <a:off x="1524000" y="600716"/>
            <a:ext cx="146636" cy="51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2577" tIns="36289" rIns="72577" bIns="36289" numCol="1" anchor="ctr" anchorCtr="0" compatLnSpc="1">
            <a:prstTxWarp prst="textNoShape">
              <a:avLst/>
            </a:prstTxWarp>
            <a:spAutoFit/>
          </a:bodyPr>
          <a:lstStyle/>
          <a:p>
            <a:pPr defTabSz="725759" eaLnBrk="0" fontAlgn="base" hangingPunct="0">
              <a:spcBef>
                <a:spcPct val="0"/>
              </a:spcBef>
              <a:spcAft>
                <a:spcPct val="0"/>
              </a:spcAft>
            </a:pPr>
            <a:br>
              <a:rPr lang="en-US" altLang="en-US" sz="1429" dirty="0">
                <a:latin typeface="Arial" panose="020B0604020202020204" pitchFamily="34" charset="0"/>
              </a:rPr>
            </a:br>
            <a:endParaRPr lang="en-US" altLang="en-US" sz="1429" dirty="0">
              <a:latin typeface="Arial" panose="020B0604020202020204" pitchFamily="34" charset="0"/>
            </a:endParaRPr>
          </a:p>
        </p:txBody>
      </p:sp>
      <p:sp>
        <p:nvSpPr>
          <p:cNvPr id="11" name="Rectangle 2"/>
          <p:cNvSpPr>
            <a:spLocks noChangeArrowheads="1"/>
          </p:cNvSpPr>
          <p:nvPr/>
        </p:nvSpPr>
        <p:spPr bwMode="auto">
          <a:xfrm>
            <a:off x="1674298" y="1800848"/>
            <a:ext cx="11566866" cy="51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577" tIns="36289" rIns="72577" bIns="36289" numCol="1" anchor="ctr" anchorCtr="0" compatLnSpc="1">
            <a:prstTxWarp prst="textNoShape">
              <a:avLst/>
            </a:prstTxWarp>
            <a:spAutoFit/>
          </a:bodyPr>
          <a:lstStyle/>
          <a:p>
            <a:pPr defTabSz="725759" eaLnBrk="0" fontAlgn="base" hangingPunct="0">
              <a:spcBef>
                <a:spcPct val="0"/>
              </a:spcBef>
              <a:spcAft>
                <a:spcPct val="0"/>
              </a:spcAft>
            </a:pPr>
            <a:br>
              <a:rPr lang="en-US" altLang="en-US" sz="1429" dirty="0">
                <a:latin typeface="Arial" panose="020B0604020202020204" pitchFamily="34" charset="0"/>
              </a:rPr>
            </a:br>
            <a:endParaRPr lang="en-US" altLang="en-US" sz="1429" dirty="0">
              <a:latin typeface="Arial" panose="020B0604020202020204" pitchFamily="34" charset="0"/>
            </a:endParaRPr>
          </a:p>
        </p:txBody>
      </p:sp>
    </p:spTree>
    <p:extLst>
      <p:ext uri="{BB962C8B-B14F-4D97-AF65-F5344CB8AC3E}">
        <p14:creationId xmlns:p14="http://schemas.microsoft.com/office/powerpoint/2010/main" val="34425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8534-0EF3-4BD9-B46E-F2A41202CDB4}"/>
              </a:ext>
            </a:extLst>
          </p:cNvPr>
          <p:cNvSpPr>
            <a:spLocks noGrp="1"/>
          </p:cNvSpPr>
          <p:nvPr>
            <p:ph type="title"/>
          </p:nvPr>
        </p:nvSpPr>
        <p:spPr/>
        <p:txBody>
          <a:bodyPr/>
          <a:lstStyle/>
          <a:p>
            <a:r>
              <a:rPr lang="en-GB" dirty="0"/>
              <a:t>Security and Monitoring in Azure</a:t>
            </a:r>
          </a:p>
        </p:txBody>
      </p:sp>
      <p:sp>
        <p:nvSpPr>
          <p:cNvPr id="3" name="Content Placeholder 2">
            <a:extLst>
              <a:ext uri="{FF2B5EF4-FFF2-40B4-BE49-F238E27FC236}">
                <a16:creationId xmlns:a16="http://schemas.microsoft.com/office/drawing/2014/main" id="{D301B116-5FAF-45D3-97A4-2295E12287F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999718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t>David Postlethwaite</a:t>
            </a:r>
            <a:endParaRPr lang="pl-PL" dirty="0"/>
          </a:p>
        </p:txBody>
      </p:sp>
      <p:sp>
        <p:nvSpPr>
          <p:cNvPr id="4" name="Rectangle 3">
            <a:extLst>
              <a:ext uri="{FF2B5EF4-FFF2-40B4-BE49-F238E27FC236}">
                <a16:creationId xmlns:a16="http://schemas.microsoft.com/office/drawing/2014/main" id="{7F985047-E5F4-411D-BA3E-DE6A509BE516}"/>
              </a:ext>
            </a:extLst>
          </p:cNvPr>
          <p:cNvSpPr/>
          <p:nvPr/>
        </p:nvSpPr>
        <p:spPr>
          <a:xfrm>
            <a:off x="893957" y="1575752"/>
            <a:ext cx="8572137" cy="4524315"/>
          </a:xfrm>
          <a:prstGeom prst="rect">
            <a:avLst/>
          </a:prstGeom>
        </p:spPr>
        <p:txBody>
          <a:bodyPr wrap="square">
            <a:spAutoFit/>
          </a:bodyPr>
          <a:lstStyle/>
          <a:p>
            <a:r>
              <a:rPr lang="en-US" sz="2400" dirty="0">
                <a:solidFill>
                  <a:srgbClr val="1F497D"/>
                </a:solidFill>
              </a:rPr>
              <a:t>Liverpool Victoria LV=</a:t>
            </a:r>
          </a:p>
          <a:p>
            <a:pPr marL="272160" indent="-272160">
              <a:buFont typeface="Arial" panose="020B0604020202020204" pitchFamily="34" charset="0"/>
              <a:buChar char="•"/>
            </a:pPr>
            <a:r>
              <a:rPr lang="en-US" sz="2400" dirty="0">
                <a:solidFill>
                  <a:srgbClr val="1F497D"/>
                </a:solidFill>
              </a:rPr>
              <a:t>SQL and Oracle DBA</a:t>
            </a:r>
          </a:p>
          <a:p>
            <a:pPr marL="272160" indent="-272160">
              <a:buFont typeface="Arial" panose="020B0604020202020204" pitchFamily="34" charset="0"/>
              <a:buChar char="•"/>
            </a:pPr>
            <a:r>
              <a:rPr lang="en-US" sz="2400" dirty="0">
                <a:solidFill>
                  <a:srgbClr val="1F497D"/>
                </a:solidFill>
              </a:rPr>
              <a:t>MCSE 2014 Data Platform</a:t>
            </a:r>
          </a:p>
          <a:p>
            <a:pPr marL="272160" indent="-272160">
              <a:buFont typeface="Arial" panose="020B0604020202020204" pitchFamily="34" charset="0"/>
              <a:buChar char="•"/>
            </a:pPr>
            <a:r>
              <a:rPr lang="en-US" sz="2400" dirty="0">
                <a:solidFill>
                  <a:srgbClr val="1F497D"/>
                </a:solidFill>
              </a:rPr>
              <a:t>MCITP 2008, 2005</a:t>
            </a:r>
          </a:p>
          <a:p>
            <a:pPr marL="272160" indent="-272160">
              <a:buFont typeface="Arial" panose="020B0604020202020204" pitchFamily="34" charset="0"/>
              <a:buChar char="•"/>
            </a:pPr>
            <a:r>
              <a:rPr lang="en-US" sz="2400" dirty="0">
                <a:solidFill>
                  <a:srgbClr val="1F497D"/>
                </a:solidFill>
              </a:rPr>
              <a:t>Oracle OCA</a:t>
            </a:r>
          </a:p>
          <a:p>
            <a:pPr marL="272160" indent="-272160">
              <a:buFont typeface="Arial" panose="020B0604020202020204" pitchFamily="34" charset="0"/>
              <a:buChar char="•"/>
            </a:pPr>
            <a:r>
              <a:rPr lang="en-US" sz="2400" dirty="0">
                <a:solidFill>
                  <a:srgbClr val="1F497D"/>
                </a:solidFill>
              </a:rPr>
              <a:t>25 years IT Experience</a:t>
            </a:r>
          </a:p>
          <a:p>
            <a:pPr marL="272160" indent="-272160">
              <a:buFont typeface="Arial" panose="020B0604020202020204" pitchFamily="34" charset="0"/>
              <a:buChar char="•"/>
            </a:pPr>
            <a:r>
              <a:rPr lang="en-US" sz="2400" dirty="0">
                <a:solidFill>
                  <a:srgbClr val="1F497D"/>
                </a:solidFill>
              </a:rPr>
              <a:t>8 years as DBA</a:t>
            </a:r>
          </a:p>
          <a:p>
            <a:pPr lvl="2"/>
            <a:endParaRPr lang="en-US" sz="2400" dirty="0">
              <a:solidFill>
                <a:srgbClr val="1F497D"/>
              </a:solidFill>
            </a:endParaRPr>
          </a:p>
          <a:p>
            <a:r>
              <a:rPr lang="en-US" sz="2400" dirty="0">
                <a:solidFill>
                  <a:srgbClr val="1F497D"/>
                </a:solidFill>
              </a:rPr>
              <a:t>Blog: gethynellis.com</a:t>
            </a:r>
          </a:p>
          <a:p>
            <a:r>
              <a:rPr lang="en-US" sz="2400" dirty="0">
                <a:solidFill>
                  <a:srgbClr val="1F497D"/>
                </a:solidFill>
              </a:rPr>
              <a:t>david@clunyweb.co.uk</a:t>
            </a:r>
          </a:p>
          <a:p>
            <a:r>
              <a:rPr lang="en-US" sz="2400" dirty="0">
                <a:solidFill>
                  <a:srgbClr val="1F497D"/>
                </a:solidFill>
              </a:rPr>
              <a:t>@</a:t>
            </a:r>
            <a:r>
              <a:rPr lang="en-US" sz="2400" dirty="0" err="1">
                <a:solidFill>
                  <a:srgbClr val="1F497D"/>
                </a:solidFill>
              </a:rPr>
              <a:t>postledm</a:t>
            </a:r>
            <a:endParaRPr lang="en-US" sz="2400" dirty="0">
              <a:solidFill>
                <a:srgbClr val="1F497D"/>
              </a:solidFill>
            </a:endParaRPr>
          </a:p>
          <a:p>
            <a:r>
              <a:rPr lang="en-GB" sz="2400" dirty="0">
                <a:solidFill>
                  <a:srgbClr val="1F497D"/>
                </a:solidFill>
              </a:rPr>
              <a:t>https://www.linkedin.com/in/davidpostlethwaite</a:t>
            </a:r>
            <a:endParaRPr lang="en-US" sz="2400" dirty="0">
              <a:solidFill>
                <a:srgbClr val="1F497D"/>
              </a:solidFill>
            </a:endParaRPr>
          </a:p>
        </p:txBody>
      </p:sp>
      <p:pic>
        <p:nvPicPr>
          <p:cNvPr id="5" name="Picture 2">
            <a:extLst>
              <a:ext uri="{FF2B5EF4-FFF2-40B4-BE49-F238E27FC236}">
                <a16:creationId xmlns:a16="http://schemas.microsoft.com/office/drawing/2014/main" id="{77D49A9A-EFD3-42AF-90F4-7F84427A8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951" y="2292268"/>
            <a:ext cx="1200051" cy="801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48790CC4-081B-435E-BDBD-C10508AA0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169" y="1459778"/>
            <a:ext cx="3658468" cy="77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9000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5" y="750886"/>
            <a:ext cx="8572137" cy="571476"/>
          </a:xfrm>
        </p:spPr>
        <p:txBody>
          <a:bodyPr>
            <a:normAutofit fontScale="90000"/>
          </a:bodyPr>
          <a:lstStyle/>
          <a:p>
            <a:r>
              <a:rPr lang="en-GB" dirty="0"/>
              <a:t>SQL Azure Firewall Security</a:t>
            </a:r>
          </a:p>
        </p:txBody>
      </p:sp>
      <p:sp>
        <p:nvSpPr>
          <p:cNvPr id="3" name="Content Placeholder 2"/>
          <p:cNvSpPr>
            <a:spLocks noGrp="1"/>
          </p:cNvSpPr>
          <p:nvPr>
            <p:ph idx="1"/>
          </p:nvPr>
        </p:nvSpPr>
        <p:spPr>
          <a:xfrm>
            <a:off x="1991544" y="1412776"/>
            <a:ext cx="8572137" cy="4694338"/>
          </a:xfrm>
        </p:spPr>
        <p:txBody>
          <a:bodyPr>
            <a:normAutofit lnSpcReduction="10000"/>
          </a:bodyPr>
          <a:lstStyle/>
          <a:p>
            <a:r>
              <a:rPr lang="en-GB" sz="2400" dirty="0"/>
              <a:t>IP Security</a:t>
            </a:r>
          </a:p>
          <a:p>
            <a:r>
              <a:rPr lang="en-GB" sz="2200" dirty="0"/>
              <a:t>Server level</a:t>
            </a:r>
          </a:p>
          <a:p>
            <a:r>
              <a:rPr lang="en-GB" sz="1400" dirty="0">
                <a:solidFill>
                  <a:srgbClr val="0000FF"/>
                </a:solidFill>
                <a:highlight>
                  <a:srgbClr val="FFFFFF"/>
                </a:highlight>
                <a:latin typeface="Consolas" panose="020B0609020204030204" pitchFamily="49" charset="0"/>
              </a:rPr>
              <a:t>EXEC</a:t>
            </a:r>
            <a:r>
              <a:rPr lang="en-GB" sz="1400" dirty="0">
                <a:solidFill>
                  <a:srgbClr val="000000"/>
                </a:solidFill>
                <a:highlight>
                  <a:srgbClr val="FFFFFF"/>
                </a:highlight>
                <a:latin typeface="Consolas" panose="020B0609020204030204" pitchFamily="49" charset="0"/>
              </a:rPr>
              <a:t> </a:t>
            </a:r>
            <a:r>
              <a:rPr lang="en-GB" sz="1400" dirty="0" err="1">
                <a:solidFill>
                  <a:srgbClr val="000000"/>
                </a:solidFill>
                <a:highlight>
                  <a:srgbClr val="FFFFFF"/>
                </a:highlight>
                <a:latin typeface="Consolas" panose="020B0609020204030204" pitchFamily="49" charset="0"/>
              </a:rPr>
              <a:t>sp_set_firewall_rule</a:t>
            </a:r>
            <a:r>
              <a:rPr lang="en-GB" sz="1400" dirty="0">
                <a:solidFill>
                  <a:srgbClr val="0000FF"/>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@name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N’SFirewallRule1'</a:t>
            </a:r>
            <a:r>
              <a:rPr lang="en-GB" sz="1400" dirty="0">
                <a:solidFill>
                  <a:srgbClr val="808080"/>
                </a:solidFill>
                <a:highlight>
                  <a:srgbClr val="FFFFFF"/>
                </a:highlight>
                <a:latin typeface="Consolas" panose="020B0609020204030204" pitchFamily="49" charset="0"/>
              </a:rPr>
              <a:t>,</a:t>
            </a:r>
            <a:endParaRPr lang="en-GB" sz="1400" dirty="0">
              <a:solidFill>
                <a:srgbClr val="000000"/>
              </a:solidFill>
              <a:highlight>
                <a:srgbClr val="FFFFFF"/>
              </a:highlight>
              <a:latin typeface="Consolas" panose="020B0609020204030204" pitchFamily="49" charset="0"/>
            </a:endParaRPr>
          </a:p>
          <a:p>
            <a:r>
              <a:rPr lang="en-GB" sz="1400" dirty="0">
                <a:solidFill>
                  <a:srgbClr val="000000"/>
                </a:solidFill>
                <a:highlight>
                  <a:srgbClr val="FFFFFF"/>
                </a:highlight>
                <a:latin typeface="Consolas" panose="020B0609020204030204" pitchFamily="49" charset="0"/>
              </a:rPr>
              <a:t>     @</a:t>
            </a:r>
            <a:r>
              <a:rPr lang="en-GB" sz="1400" dirty="0" err="1">
                <a:solidFill>
                  <a:srgbClr val="000000"/>
                </a:solidFill>
                <a:highlight>
                  <a:srgbClr val="FFFFFF"/>
                </a:highlight>
                <a:latin typeface="Consolas" panose="020B0609020204030204" pitchFamily="49" charset="0"/>
              </a:rPr>
              <a:t>start_ip_address</a:t>
            </a:r>
            <a:r>
              <a:rPr lang="en-GB" sz="1400" dirty="0">
                <a:solidFill>
                  <a:srgbClr val="000000"/>
                </a:solidFill>
                <a:highlight>
                  <a:srgbClr val="FFFFFF"/>
                </a:highlight>
                <a:latin typeface="Consolas" panose="020B0609020204030204" pitchFamily="49" charset="0"/>
              </a:rPr>
              <a:t>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'192.168.100.30’</a:t>
            </a:r>
            <a:r>
              <a:rPr lang="en-GB" sz="1400" dirty="0">
                <a:solidFill>
                  <a:srgbClr val="808080"/>
                </a:solidFill>
                <a:highlight>
                  <a:srgbClr val="FFFFFF"/>
                </a:highlight>
                <a:latin typeface="Consolas" panose="020B0609020204030204" pitchFamily="49" charset="0"/>
              </a:rPr>
              <a:t>,</a:t>
            </a:r>
            <a:endParaRPr lang="en-GB" sz="1400" dirty="0">
              <a:solidFill>
                <a:srgbClr val="000000"/>
              </a:solidFill>
              <a:highlight>
                <a:srgbClr val="FFFFFF"/>
              </a:highlight>
              <a:latin typeface="Consolas" panose="020B0609020204030204" pitchFamily="49" charset="0"/>
            </a:endParaRPr>
          </a:p>
          <a:p>
            <a:r>
              <a:rPr lang="en-GB" sz="1400" dirty="0">
                <a:solidFill>
                  <a:srgbClr val="000000"/>
                </a:solidFill>
                <a:highlight>
                  <a:srgbClr val="FFFFFF"/>
                </a:highlight>
                <a:latin typeface="Consolas" panose="020B0609020204030204" pitchFamily="49" charset="0"/>
              </a:rPr>
              <a:t>     @</a:t>
            </a:r>
            <a:r>
              <a:rPr lang="en-GB" sz="1400" dirty="0" err="1">
                <a:solidFill>
                  <a:srgbClr val="000000"/>
                </a:solidFill>
                <a:highlight>
                  <a:srgbClr val="FFFFFF"/>
                </a:highlight>
                <a:latin typeface="Consolas" panose="020B0609020204030204" pitchFamily="49" charset="0"/>
              </a:rPr>
              <a:t>end_ip_address</a:t>
            </a:r>
            <a:r>
              <a:rPr lang="en-GB" sz="1400" dirty="0">
                <a:solidFill>
                  <a:srgbClr val="000000"/>
                </a:solidFill>
                <a:highlight>
                  <a:srgbClr val="FFFFFF"/>
                </a:highlight>
                <a:latin typeface="Consolas" panose="020B0609020204030204" pitchFamily="49" charset="0"/>
              </a:rPr>
              <a:t>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'192.168.100.30’</a:t>
            </a:r>
            <a:r>
              <a:rPr lang="en-GB" sz="1400" dirty="0">
                <a:solidFill>
                  <a:srgbClr val="000000"/>
                </a:solidFill>
                <a:highlight>
                  <a:srgbClr val="FFFFFF"/>
                </a:highlight>
                <a:latin typeface="Consolas" panose="020B0609020204030204" pitchFamily="49" charset="0"/>
              </a:rPr>
              <a:t> </a:t>
            </a:r>
          </a:p>
          <a:p>
            <a:endParaRPr lang="en-GB" sz="1400" dirty="0">
              <a:solidFill>
                <a:srgbClr val="0000FF"/>
              </a:solidFill>
              <a:highlight>
                <a:srgbClr val="FFFFFF"/>
              </a:highlight>
              <a:latin typeface="Consolas" panose="020B0609020204030204" pitchFamily="49" charset="0"/>
            </a:endParaRPr>
          </a:p>
          <a:p>
            <a:r>
              <a:rPr lang="en-GB" sz="1400" dirty="0">
                <a:solidFill>
                  <a:srgbClr val="0000FF"/>
                </a:solidFill>
                <a:highlight>
                  <a:srgbClr val="FFFFFF"/>
                </a:highlight>
                <a:latin typeface="Consolas" panose="020B0609020204030204" pitchFamily="49" charset="0"/>
              </a:rPr>
              <a:t>EXEC</a:t>
            </a:r>
            <a:r>
              <a:rPr lang="en-GB" sz="1400" dirty="0">
                <a:solidFill>
                  <a:srgbClr val="000000"/>
                </a:solidFill>
                <a:highlight>
                  <a:srgbClr val="FFFFFF"/>
                </a:highlight>
                <a:latin typeface="Consolas" panose="020B0609020204030204" pitchFamily="49" charset="0"/>
              </a:rPr>
              <a:t> </a:t>
            </a:r>
            <a:r>
              <a:rPr lang="en-GB" sz="1400" dirty="0" err="1">
                <a:solidFill>
                  <a:srgbClr val="000000"/>
                </a:solidFill>
                <a:highlight>
                  <a:srgbClr val="FFFFFF"/>
                </a:highlight>
                <a:latin typeface="Consolas" panose="020B0609020204030204" pitchFamily="49" charset="0"/>
              </a:rPr>
              <a:t>sp_delete_firewall_rule</a:t>
            </a:r>
            <a:r>
              <a:rPr lang="en-GB" sz="1400" dirty="0">
                <a:solidFill>
                  <a:srgbClr val="0000FF"/>
                </a:solidFill>
                <a:highlight>
                  <a:srgbClr val="FFFFFF"/>
                </a:highlight>
                <a:latin typeface="Consolas" panose="020B0609020204030204" pitchFamily="49" charset="0"/>
              </a:rPr>
              <a:t> </a:t>
            </a:r>
            <a:r>
              <a:rPr lang="en-GB" sz="1400" dirty="0">
                <a:solidFill>
                  <a:srgbClr val="000000"/>
                </a:solidFill>
                <a:highlight>
                  <a:srgbClr val="FFFFFF"/>
                </a:highlight>
                <a:latin typeface="Consolas" panose="020B0609020204030204" pitchFamily="49" charset="0"/>
              </a:rPr>
              <a:t>@name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N'SFirewallRule1'</a:t>
            </a:r>
            <a:endParaRPr lang="en-GB" sz="1400" dirty="0">
              <a:solidFill>
                <a:srgbClr val="000000"/>
              </a:solidFill>
              <a:highlight>
                <a:srgbClr val="FFFFFF"/>
              </a:highlight>
              <a:latin typeface="Consolas" panose="020B0609020204030204" pitchFamily="49" charset="0"/>
            </a:endParaRPr>
          </a:p>
          <a:p>
            <a:endParaRPr lang="en-GB" sz="1600" dirty="0">
              <a:solidFill>
                <a:srgbClr val="000000"/>
              </a:solidFill>
              <a:highlight>
                <a:srgbClr val="FFFFFF"/>
              </a:highlight>
              <a:latin typeface="Consolas" panose="020B0609020204030204" pitchFamily="49" charset="0"/>
            </a:endParaRPr>
          </a:p>
          <a:p>
            <a:r>
              <a:rPr lang="en-GB" sz="2200" dirty="0">
                <a:highlight>
                  <a:srgbClr val="FFFFFF"/>
                </a:highlight>
              </a:rPr>
              <a:t>Database Level</a:t>
            </a:r>
            <a:endParaRPr lang="en-GB" sz="2200" dirty="0"/>
          </a:p>
          <a:p>
            <a:r>
              <a:rPr lang="en-GB" sz="1400" dirty="0">
                <a:solidFill>
                  <a:srgbClr val="0000FF"/>
                </a:solidFill>
                <a:highlight>
                  <a:srgbClr val="FFFFFF"/>
                </a:highlight>
                <a:latin typeface="Consolas" panose="020B0609020204030204" pitchFamily="49" charset="0"/>
              </a:rPr>
              <a:t>EXEC</a:t>
            </a:r>
            <a:r>
              <a:rPr lang="en-GB" sz="1400" dirty="0">
                <a:solidFill>
                  <a:srgbClr val="000000"/>
                </a:solidFill>
                <a:highlight>
                  <a:srgbClr val="FFFFFF"/>
                </a:highlight>
                <a:latin typeface="Consolas" panose="020B0609020204030204" pitchFamily="49" charset="0"/>
              </a:rPr>
              <a:t> </a:t>
            </a:r>
            <a:r>
              <a:rPr lang="en-GB" sz="1400" dirty="0" err="1">
                <a:solidFill>
                  <a:srgbClr val="000000"/>
                </a:solidFill>
                <a:highlight>
                  <a:srgbClr val="FFFFFF"/>
                </a:highlight>
                <a:latin typeface="Consolas" panose="020B0609020204030204" pitchFamily="49" charset="0"/>
              </a:rPr>
              <a:t>sp_set_database_firewall_rule</a:t>
            </a:r>
            <a:r>
              <a:rPr lang="en-GB" sz="1400" dirty="0">
                <a:solidFill>
                  <a:srgbClr val="0000FF"/>
                </a:solidFill>
                <a:highlight>
                  <a:srgbClr val="FFFFFF"/>
                </a:highlight>
                <a:latin typeface="Consolas" panose="020B0609020204030204" pitchFamily="49" charset="0"/>
              </a:rPr>
              <a:t> </a:t>
            </a:r>
            <a:endParaRPr lang="en-GB" sz="1400" dirty="0">
              <a:solidFill>
                <a:srgbClr val="000000"/>
              </a:solidFill>
              <a:highlight>
                <a:srgbClr val="FFFFFF"/>
              </a:highlight>
              <a:latin typeface="Consolas" panose="020B0609020204030204" pitchFamily="49" charset="0"/>
            </a:endParaRPr>
          </a:p>
          <a:p>
            <a:r>
              <a:rPr lang="en-GB" sz="1400" dirty="0">
                <a:solidFill>
                  <a:srgbClr val="0000FF"/>
                </a:solidFill>
                <a:highlight>
                  <a:srgbClr val="FFFFFF"/>
                </a:highlight>
                <a:latin typeface="Consolas" panose="020B0609020204030204" pitchFamily="49" charset="0"/>
              </a:rPr>
              <a:t>     </a:t>
            </a:r>
            <a:r>
              <a:rPr lang="en-GB" sz="1400" dirty="0">
                <a:solidFill>
                  <a:srgbClr val="000000"/>
                </a:solidFill>
                <a:highlight>
                  <a:srgbClr val="FFFFFF"/>
                </a:highlight>
                <a:latin typeface="Consolas" panose="020B0609020204030204" pitchFamily="49" charset="0"/>
              </a:rPr>
              <a:t>@name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N'DBFirewallRule1'</a:t>
            </a:r>
            <a:r>
              <a:rPr lang="en-GB" sz="1400" dirty="0">
                <a:solidFill>
                  <a:srgbClr val="808080"/>
                </a:solidFill>
                <a:highlight>
                  <a:srgbClr val="FFFFFF"/>
                </a:highlight>
                <a:latin typeface="Consolas" panose="020B0609020204030204" pitchFamily="49" charset="0"/>
              </a:rPr>
              <a:t>,</a:t>
            </a:r>
            <a:endParaRPr lang="en-GB" sz="1400" dirty="0">
              <a:solidFill>
                <a:srgbClr val="000000"/>
              </a:solidFill>
              <a:highlight>
                <a:srgbClr val="FFFFFF"/>
              </a:highlight>
              <a:latin typeface="Consolas" panose="020B0609020204030204" pitchFamily="49" charset="0"/>
            </a:endParaRPr>
          </a:p>
          <a:p>
            <a:r>
              <a:rPr lang="en-GB" sz="1400" dirty="0">
                <a:solidFill>
                  <a:srgbClr val="000000"/>
                </a:solidFill>
                <a:highlight>
                  <a:srgbClr val="FFFFFF"/>
                </a:highlight>
                <a:latin typeface="Consolas" panose="020B0609020204030204" pitchFamily="49" charset="0"/>
              </a:rPr>
              <a:t>     @</a:t>
            </a:r>
            <a:r>
              <a:rPr lang="en-GB" sz="1400" dirty="0" err="1">
                <a:solidFill>
                  <a:srgbClr val="000000"/>
                </a:solidFill>
                <a:highlight>
                  <a:srgbClr val="FFFFFF"/>
                </a:highlight>
                <a:latin typeface="Consolas" panose="020B0609020204030204" pitchFamily="49" charset="0"/>
              </a:rPr>
              <a:t>start_ip_address</a:t>
            </a:r>
            <a:r>
              <a:rPr lang="en-GB" sz="1400" dirty="0">
                <a:solidFill>
                  <a:srgbClr val="000000"/>
                </a:solidFill>
                <a:highlight>
                  <a:srgbClr val="FFFFFF"/>
                </a:highlight>
                <a:latin typeface="Consolas" panose="020B0609020204030204" pitchFamily="49" charset="0"/>
              </a:rPr>
              <a:t>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'192.168.1.50’</a:t>
            </a:r>
            <a:r>
              <a:rPr lang="en-GB" sz="1400" dirty="0">
                <a:solidFill>
                  <a:srgbClr val="808080"/>
                </a:solidFill>
                <a:highlight>
                  <a:srgbClr val="FFFFFF"/>
                </a:highlight>
                <a:latin typeface="Consolas" panose="020B0609020204030204" pitchFamily="49" charset="0"/>
              </a:rPr>
              <a:t>,</a:t>
            </a:r>
            <a:endParaRPr lang="en-GB" sz="1400" dirty="0">
              <a:solidFill>
                <a:srgbClr val="000000"/>
              </a:solidFill>
              <a:highlight>
                <a:srgbClr val="FFFFFF"/>
              </a:highlight>
              <a:latin typeface="Consolas" panose="020B0609020204030204" pitchFamily="49" charset="0"/>
            </a:endParaRPr>
          </a:p>
          <a:p>
            <a:r>
              <a:rPr lang="en-GB" sz="1400" dirty="0">
                <a:solidFill>
                  <a:srgbClr val="000000"/>
                </a:solidFill>
                <a:highlight>
                  <a:srgbClr val="FFFFFF"/>
                </a:highlight>
                <a:latin typeface="Consolas" panose="020B0609020204030204" pitchFamily="49" charset="0"/>
              </a:rPr>
              <a:t>     @</a:t>
            </a:r>
            <a:r>
              <a:rPr lang="en-GB" sz="1400" dirty="0" err="1">
                <a:solidFill>
                  <a:srgbClr val="000000"/>
                </a:solidFill>
                <a:highlight>
                  <a:srgbClr val="FFFFFF"/>
                </a:highlight>
                <a:latin typeface="Consolas" panose="020B0609020204030204" pitchFamily="49" charset="0"/>
              </a:rPr>
              <a:t>end_ip_address</a:t>
            </a:r>
            <a:r>
              <a:rPr lang="en-GB" sz="1400" dirty="0">
                <a:solidFill>
                  <a:srgbClr val="000000"/>
                </a:solidFill>
                <a:highlight>
                  <a:srgbClr val="FFFFFF"/>
                </a:highlight>
                <a:latin typeface="Consolas" panose="020B0609020204030204" pitchFamily="49" charset="0"/>
              </a:rPr>
              <a:t>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FF0000"/>
                </a:solidFill>
                <a:highlight>
                  <a:srgbClr val="FFFFFF"/>
                </a:highlight>
                <a:latin typeface="Consolas" panose="020B0609020204030204" pitchFamily="49" charset="0"/>
              </a:rPr>
              <a:t>'192.168.1.50’</a:t>
            </a:r>
            <a:r>
              <a:rPr lang="en-GB" sz="1400" dirty="0">
                <a:solidFill>
                  <a:srgbClr val="000000"/>
                </a:solidFill>
                <a:highlight>
                  <a:srgbClr val="FFFFFF"/>
                </a:highlight>
                <a:latin typeface="Consolas" panose="020B0609020204030204" pitchFamily="49" charset="0"/>
              </a:rPr>
              <a:t> </a:t>
            </a:r>
          </a:p>
          <a:p>
            <a:endParaRPr lang="en-GB" sz="1600" dirty="0">
              <a:solidFill>
                <a:srgbClr val="000000"/>
              </a:solidFill>
              <a:highlight>
                <a:srgbClr val="FFFFFF"/>
              </a:highlight>
              <a:latin typeface="Consolas" panose="020B0609020204030204" pitchFamily="49" charset="0"/>
            </a:endParaRPr>
          </a:p>
          <a:p>
            <a:endParaRPr lang="en-GB" sz="1600" dirty="0">
              <a:solidFill>
                <a:srgbClr val="000000"/>
              </a:solidFill>
              <a:highlight>
                <a:srgbClr val="FFFFFF"/>
              </a:highlight>
              <a:latin typeface="Consolas" panose="020B0609020204030204" pitchFamily="49" charset="0"/>
            </a:endParaRPr>
          </a:p>
          <a:p>
            <a:r>
              <a:rPr lang="en-GB" sz="1400" dirty="0">
                <a:solidFill>
                  <a:srgbClr val="0000FF"/>
                </a:solidFill>
                <a:highlight>
                  <a:srgbClr val="FFFFFF"/>
                </a:highlight>
                <a:latin typeface="Consolas" panose="020B0609020204030204" pitchFamily="49" charset="0"/>
              </a:rPr>
              <a:t>SELECT</a:t>
            </a:r>
            <a:r>
              <a:rPr lang="en-GB" sz="1400" dirty="0">
                <a:solidFill>
                  <a:srgbClr val="000000"/>
                </a:solidFill>
                <a:highlight>
                  <a:srgbClr val="FFFFFF"/>
                </a:highlight>
                <a:latin typeface="Consolas" panose="020B0609020204030204" pitchFamily="49" charset="0"/>
              </a:rPr>
              <a:t> </a:t>
            </a:r>
            <a:r>
              <a:rPr lang="en-GB" sz="1400" dirty="0">
                <a:solidFill>
                  <a:srgbClr val="80808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from</a:t>
            </a:r>
            <a:r>
              <a:rPr lang="en-GB" sz="1400" dirty="0">
                <a:solidFill>
                  <a:srgbClr val="000000"/>
                </a:solidFill>
                <a:highlight>
                  <a:srgbClr val="FFFFFF"/>
                </a:highlight>
                <a:latin typeface="Consolas" panose="020B0609020204030204" pitchFamily="49" charset="0"/>
              </a:rPr>
              <a:t> </a:t>
            </a:r>
            <a:r>
              <a:rPr lang="en-GB" sz="1400" dirty="0" err="1">
                <a:solidFill>
                  <a:srgbClr val="00FF00"/>
                </a:solidFill>
                <a:highlight>
                  <a:srgbClr val="FFFFFF"/>
                </a:highlight>
                <a:latin typeface="Consolas" panose="020B0609020204030204" pitchFamily="49" charset="0"/>
              </a:rPr>
              <a:t>sys</a:t>
            </a:r>
            <a:r>
              <a:rPr lang="en-GB" sz="1400" dirty="0" err="1">
                <a:solidFill>
                  <a:srgbClr val="808080"/>
                </a:solidFill>
                <a:highlight>
                  <a:srgbClr val="FFFFFF"/>
                </a:highlight>
                <a:latin typeface="Consolas" panose="020B0609020204030204" pitchFamily="49" charset="0"/>
              </a:rPr>
              <a:t>.</a:t>
            </a:r>
            <a:r>
              <a:rPr lang="en-GB" sz="1400" dirty="0" err="1">
                <a:solidFill>
                  <a:srgbClr val="000000"/>
                </a:solidFill>
                <a:highlight>
                  <a:srgbClr val="FFFFFF"/>
                </a:highlight>
                <a:latin typeface="Consolas" panose="020B0609020204030204" pitchFamily="49" charset="0"/>
              </a:rPr>
              <a:t>firewall_rules</a:t>
            </a:r>
            <a:r>
              <a:rPr lang="en-GB" sz="1400" dirty="0">
                <a:solidFill>
                  <a:srgbClr val="808080"/>
                </a:solidFill>
                <a:highlight>
                  <a:srgbClr val="FFFFFF"/>
                </a:highlight>
                <a:latin typeface="Consolas" panose="020B0609020204030204" pitchFamily="49" charset="0"/>
              </a:rPr>
              <a:t>;</a:t>
            </a:r>
            <a:endParaRPr lang="en-GB" sz="1400" dirty="0">
              <a:highlight>
                <a:srgbClr val="FFFFFF"/>
              </a:highlight>
            </a:endParaRPr>
          </a:p>
          <a:p>
            <a:endParaRPr lang="en-GB" sz="1500" dirty="0"/>
          </a:p>
        </p:txBody>
      </p:sp>
    </p:spTree>
    <p:extLst>
      <p:ext uri="{BB962C8B-B14F-4D97-AF65-F5344CB8AC3E}">
        <p14:creationId xmlns:p14="http://schemas.microsoft.com/office/powerpoint/2010/main" val="1405432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9" name="Straight Arrow Connector 118"/>
          <p:cNvCxnSpPr>
            <a:endCxn id="115" idx="2"/>
          </p:cNvCxnSpPr>
          <p:nvPr/>
        </p:nvCxnSpPr>
        <p:spPr>
          <a:xfrm flipV="1">
            <a:off x="8273171" y="2555955"/>
            <a:ext cx="1236357" cy="3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81201" y="1045905"/>
            <a:ext cx="8229600" cy="731559"/>
          </a:xfrm>
        </p:spPr>
        <p:txBody>
          <a:bodyPr/>
          <a:lstStyle/>
          <a:p>
            <a:r>
              <a:rPr lang="en-GB" dirty="0"/>
              <a:t>SQL Azure Security</a:t>
            </a:r>
          </a:p>
        </p:txBody>
      </p:sp>
      <p:sp>
        <p:nvSpPr>
          <p:cNvPr id="7" name="Cloud 6"/>
          <p:cNvSpPr/>
          <p:nvPr/>
        </p:nvSpPr>
        <p:spPr>
          <a:xfrm>
            <a:off x="2359583" y="1903141"/>
            <a:ext cx="2058675" cy="338554"/>
          </a:xfrm>
          <a:prstGeom prst="cloud">
            <a:avLst/>
          </a:prstGeom>
          <a:solidFill>
            <a:srgbClr val="FFFFFF">
              <a:alpha val="37647"/>
            </a:srgbClr>
          </a:solidFill>
          <a:ln w="25400" cmpd="sng">
            <a:solidFill>
              <a:srgbClr val="89A4A7"/>
            </a:solidFill>
          </a:ln>
          <a:scene3d>
            <a:camera prst="orthographicFront"/>
            <a:lightRig rig="threePt" dir="t"/>
          </a:scene3d>
          <a:sp3d>
            <a:bevelT w="165100" h="32385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52" dirty="0">
                <a:solidFill>
                  <a:schemeClr val="tx2"/>
                </a:solidFill>
              </a:rPr>
              <a:t>Internet</a:t>
            </a:r>
          </a:p>
        </p:txBody>
      </p:sp>
      <p:cxnSp>
        <p:nvCxnSpPr>
          <p:cNvPr id="9" name="Straight Arrow Connector 8"/>
          <p:cNvCxnSpPr/>
          <p:nvPr/>
        </p:nvCxnSpPr>
        <p:spPr>
          <a:xfrm>
            <a:off x="3388919" y="2241695"/>
            <a:ext cx="0" cy="230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388921" y="2639541"/>
            <a:ext cx="1" cy="34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24" idx="3"/>
          </p:cNvCxnSpPr>
          <p:nvPr/>
        </p:nvCxnSpPr>
        <p:spPr>
          <a:xfrm flipV="1">
            <a:off x="4135278" y="3151714"/>
            <a:ext cx="1955718" cy="195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387922" y="3336121"/>
            <a:ext cx="1997" cy="468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172390" y="3455384"/>
            <a:ext cx="352982" cy="238848"/>
          </a:xfrm>
          <a:prstGeom prst="rect">
            <a:avLst/>
          </a:prstGeom>
          <a:solidFill>
            <a:schemeClr val="bg1"/>
          </a:solidFill>
          <a:ln>
            <a:solidFill>
              <a:schemeClr val="tx2"/>
            </a:solidFill>
          </a:ln>
        </p:spPr>
        <p:txBody>
          <a:bodyPr wrap="none" rtlCol="0">
            <a:spAutoFit/>
          </a:bodyPr>
          <a:lstStyle/>
          <a:p>
            <a:r>
              <a:rPr lang="en-GB" sz="952" dirty="0"/>
              <a:t>Yes</a:t>
            </a:r>
          </a:p>
        </p:txBody>
      </p:sp>
      <p:sp>
        <p:nvSpPr>
          <p:cNvPr id="24" name="TextBox 23"/>
          <p:cNvSpPr txBox="1"/>
          <p:nvPr/>
        </p:nvSpPr>
        <p:spPr>
          <a:xfrm>
            <a:off x="2642562" y="2978591"/>
            <a:ext cx="1492716" cy="385362"/>
          </a:xfrm>
          <a:prstGeom prst="rect">
            <a:avLst/>
          </a:prstGeom>
          <a:noFill/>
          <a:ln w="3175">
            <a:solidFill>
              <a:schemeClr val="tx1"/>
            </a:solidFill>
          </a:ln>
        </p:spPr>
        <p:txBody>
          <a:bodyPr wrap="none" rtlCol="0">
            <a:spAutoFit/>
          </a:bodyPr>
          <a:lstStyle/>
          <a:p>
            <a:pPr algn="ctr"/>
            <a:r>
              <a:rPr lang="en-GB" sz="952" dirty="0">
                <a:solidFill>
                  <a:schemeClr val="tx2"/>
                </a:solidFill>
              </a:rPr>
              <a:t>Client IP address in </a:t>
            </a:r>
          </a:p>
          <a:p>
            <a:r>
              <a:rPr lang="en-GB" sz="952" dirty="0">
                <a:solidFill>
                  <a:schemeClr val="tx2"/>
                </a:solidFill>
              </a:rPr>
              <a:t>Server Level Firewall Rules</a:t>
            </a:r>
          </a:p>
        </p:txBody>
      </p:sp>
      <p:cxnSp>
        <p:nvCxnSpPr>
          <p:cNvPr id="31" name="Straight Arrow Connector 30"/>
          <p:cNvCxnSpPr/>
          <p:nvPr/>
        </p:nvCxnSpPr>
        <p:spPr>
          <a:xfrm flipH="1">
            <a:off x="7330734" y="3266377"/>
            <a:ext cx="1" cy="214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8483454" y="3663128"/>
            <a:ext cx="1058977"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5049428" y="3047839"/>
            <a:ext cx="327334" cy="238848"/>
          </a:xfrm>
          <a:prstGeom prst="rect">
            <a:avLst/>
          </a:prstGeom>
          <a:solidFill>
            <a:schemeClr val="bg1"/>
          </a:solidFill>
          <a:ln>
            <a:solidFill>
              <a:schemeClr val="tx2"/>
            </a:solidFill>
          </a:ln>
        </p:spPr>
        <p:txBody>
          <a:bodyPr wrap="none" rtlCol="0">
            <a:spAutoFit/>
          </a:bodyPr>
          <a:lstStyle/>
          <a:p>
            <a:r>
              <a:rPr lang="en-GB" sz="952" dirty="0"/>
              <a:t>No</a:t>
            </a:r>
          </a:p>
        </p:txBody>
      </p:sp>
      <p:sp>
        <p:nvSpPr>
          <p:cNvPr id="2052" name="&quot;No&quot; Symbol 2051"/>
          <p:cNvSpPr/>
          <p:nvPr/>
        </p:nvSpPr>
        <p:spPr>
          <a:xfrm>
            <a:off x="9509526" y="3477302"/>
            <a:ext cx="584522" cy="392314"/>
          </a:xfrm>
          <a:prstGeom prst="noSmoking">
            <a:avLst/>
          </a:prstGeom>
          <a:solidFill>
            <a:srgbClr val="FF0000">
              <a:alpha val="37647"/>
            </a:srgbClr>
          </a:solidFill>
          <a:ln w="25400" cmpd="sng">
            <a:noFill/>
          </a:ln>
          <a:scene3d>
            <a:camera prst="orthographicFront"/>
            <a:lightRig rig="threePt" dir="t"/>
          </a:scene3d>
          <a:sp3d>
            <a:bevelT w="165100" h="3238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29">
              <a:solidFill>
                <a:schemeClr val="tx1"/>
              </a:solidFill>
            </a:endParaRPr>
          </a:p>
        </p:txBody>
      </p:sp>
      <p:sp>
        <p:nvSpPr>
          <p:cNvPr id="19" name="TextBox 18"/>
          <p:cNvSpPr txBox="1"/>
          <p:nvPr/>
        </p:nvSpPr>
        <p:spPr>
          <a:xfrm>
            <a:off x="8818117" y="3553959"/>
            <a:ext cx="327334" cy="238848"/>
          </a:xfrm>
          <a:prstGeom prst="rect">
            <a:avLst/>
          </a:prstGeom>
          <a:solidFill>
            <a:srgbClr val="FFFFFF"/>
          </a:solidFill>
          <a:ln>
            <a:solidFill>
              <a:schemeClr val="tx2"/>
            </a:solidFill>
          </a:ln>
        </p:spPr>
        <p:txBody>
          <a:bodyPr wrap="none" rtlCol="0">
            <a:spAutoFit/>
          </a:bodyPr>
          <a:lstStyle/>
          <a:p>
            <a:r>
              <a:rPr lang="en-GB" sz="952" dirty="0"/>
              <a:t>No</a:t>
            </a:r>
          </a:p>
        </p:txBody>
      </p:sp>
      <p:sp>
        <p:nvSpPr>
          <p:cNvPr id="42" name="Rounded Rectangle 41"/>
          <p:cNvSpPr/>
          <p:nvPr/>
        </p:nvSpPr>
        <p:spPr>
          <a:xfrm>
            <a:off x="2341341" y="2471936"/>
            <a:ext cx="2095156" cy="1676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952" dirty="0"/>
              <a:t>Server Level Firewall Rules</a:t>
            </a:r>
          </a:p>
        </p:txBody>
      </p:sp>
      <p:sp>
        <p:nvSpPr>
          <p:cNvPr id="43" name="Rounded Rectangle 42"/>
          <p:cNvSpPr/>
          <p:nvPr/>
        </p:nvSpPr>
        <p:spPr>
          <a:xfrm>
            <a:off x="6090998" y="3058632"/>
            <a:ext cx="2479473" cy="1676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952" dirty="0"/>
              <a:t>Database Level Firewall Rules</a:t>
            </a:r>
          </a:p>
        </p:txBody>
      </p:sp>
      <p:sp>
        <p:nvSpPr>
          <p:cNvPr id="29" name="TextBox 28"/>
          <p:cNvSpPr txBox="1"/>
          <p:nvPr/>
        </p:nvSpPr>
        <p:spPr>
          <a:xfrm>
            <a:off x="6512242" y="3484710"/>
            <a:ext cx="1636987" cy="385362"/>
          </a:xfrm>
          <a:prstGeom prst="rect">
            <a:avLst/>
          </a:prstGeom>
          <a:solidFill>
            <a:schemeClr val="bg1"/>
          </a:solidFill>
          <a:ln w="3175">
            <a:solidFill>
              <a:schemeClr val="tx1"/>
            </a:solidFill>
          </a:ln>
        </p:spPr>
        <p:txBody>
          <a:bodyPr wrap="none" rtlCol="0">
            <a:spAutoFit/>
          </a:bodyPr>
          <a:lstStyle/>
          <a:p>
            <a:pPr algn="ctr"/>
            <a:r>
              <a:rPr lang="en-GB" sz="952" dirty="0">
                <a:solidFill>
                  <a:schemeClr val="tx2"/>
                </a:solidFill>
              </a:rPr>
              <a:t>Client IP address in </a:t>
            </a:r>
          </a:p>
          <a:p>
            <a:r>
              <a:rPr lang="en-GB" sz="952" dirty="0">
                <a:solidFill>
                  <a:schemeClr val="tx2"/>
                </a:solidFill>
              </a:rPr>
              <a:t>Database Level Firewall Rules</a:t>
            </a:r>
          </a:p>
        </p:txBody>
      </p:sp>
      <p:sp>
        <p:nvSpPr>
          <p:cNvPr id="48" name="Rounded Rectangle 47"/>
          <p:cNvSpPr/>
          <p:nvPr/>
        </p:nvSpPr>
        <p:spPr>
          <a:xfrm>
            <a:off x="2346465" y="4474060"/>
            <a:ext cx="2084908" cy="1443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952" dirty="0"/>
              <a:t>Login Name and Password</a:t>
            </a:r>
          </a:p>
        </p:txBody>
      </p:sp>
      <p:cxnSp>
        <p:nvCxnSpPr>
          <p:cNvPr id="49" name="Straight Arrow Connector 48"/>
          <p:cNvCxnSpPr/>
          <p:nvPr/>
        </p:nvCxnSpPr>
        <p:spPr>
          <a:xfrm>
            <a:off x="3388921" y="4012040"/>
            <a:ext cx="1" cy="4708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330734" y="3830954"/>
            <a:ext cx="1" cy="527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481459" y="3804293"/>
            <a:ext cx="1330814" cy="238848"/>
          </a:xfrm>
          <a:prstGeom prst="rect">
            <a:avLst/>
          </a:prstGeom>
          <a:solidFill>
            <a:srgbClr val="FFFFFF"/>
          </a:solidFill>
          <a:ln w="3175">
            <a:solidFill>
              <a:schemeClr val="tx1"/>
            </a:solidFill>
          </a:ln>
        </p:spPr>
        <p:txBody>
          <a:bodyPr wrap="none" rtlCol="0">
            <a:spAutoFit/>
          </a:bodyPr>
          <a:lstStyle/>
          <a:p>
            <a:r>
              <a:rPr lang="en-GB" sz="952" dirty="0">
                <a:solidFill>
                  <a:schemeClr val="tx2"/>
                </a:solidFill>
              </a:rPr>
              <a:t>Access to any database</a:t>
            </a:r>
          </a:p>
        </p:txBody>
      </p:sp>
      <p:sp>
        <p:nvSpPr>
          <p:cNvPr id="67" name="TextBox 66"/>
          <p:cNvSpPr txBox="1"/>
          <p:nvPr/>
        </p:nvSpPr>
        <p:spPr>
          <a:xfrm>
            <a:off x="6291026" y="4354952"/>
            <a:ext cx="1521570" cy="238848"/>
          </a:xfrm>
          <a:prstGeom prst="rect">
            <a:avLst/>
          </a:prstGeom>
          <a:solidFill>
            <a:srgbClr val="FFFFFF"/>
          </a:solidFill>
          <a:ln w="3175">
            <a:solidFill>
              <a:schemeClr val="tx1"/>
            </a:solidFill>
          </a:ln>
        </p:spPr>
        <p:txBody>
          <a:bodyPr wrap="none" rtlCol="0">
            <a:spAutoFit/>
          </a:bodyPr>
          <a:lstStyle/>
          <a:p>
            <a:r>
              <a:rPr lang="en-GB" sz="952" dirty="0">
                <a:solidFill>
                  <a:schemeClr val="tx2"/>
                </a:solidFill>
              </a:rPr>
              <a:t>Access to specific database</a:t>
            </a:r>
          </a:p>
        </p:txBody>
      </p:sp>
      <p:sp>
        <p:nvSpPr>
          <p:cNvPr id="71" name="TextBox 70"/>
          <p:cNvSpPr txBox="1"/>
          <p:nvPr/>
        </p:nvSpPr>
        <p:spPr>
          <a:xfrm>
            <a:off x="7113205" y="3990600"/>
            <a:ext cx="352982" cy="238848"/>
          </a:xfrm>
          <a:prstGeom prst="rect">
            <a:avLst/>
          </a:prstGeom>
          <a:solidFill>
            <a:schemeClr val="bg1"/>
          </a:solidFill>
          <a:ln>
            <a:solidFill>
              <a:schemeClr val="tx2"/>
            </a:solidFill>
          </a:ln>
        </p:spPr>
        <p:txBody>
          <a:bodyPr wrap="none" rtlCol="0">
            <a:spAutoFit/>
          </a:bodyPr>
          <a:lstStyle/>
          <a:p>
            <a:r>
              <a:rPr lang="en-GB" sz="952" dirty="0"/>
              <a:t>Yes</a:t>
            </a:r>
          </a:p>
        </p:txBody>
      </p:sp>
      <p:sp>
        <p:nvSpPr>
          <p:cNvPr id="75" name="Rounded Rectangle 74"/>
          <p:cNvSpPr/>
          <p:nvPr/>
        </p:nvSpPr>
        <p:spPr>
          <a:xfrm>
            <a:off x="6288278" y="4700173"/>
            <a:ext cx="2084908" cy="1443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952" dirty="0"/>
              <a:t>Login Name and Password</a:t>
            </a:r>
          </a:p>
        </p:txBody>
      </p:sp>
      <p:cxnSp>
        <p:nvCxnSpPr>
          <p:cNvPr id="76" name="Straight Arrow Connector 75"/>
          <p:cNvCxnSpPr/>
          <p:nvPr/>
        </p:nvCxnSpPr>
        <p:spPr>
          <a:xfrm>
            <a:off x="7330732" y="4562699"/>
            <a:ext cx="0" cy="1229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Can 38"/>
          <p:cNvSpPr/>
          <p:nvPr/>
        </p:nvSpPr>
        <p:spPr>
          <a:xfrm>
            <a:off x="2859661" y="5032793"/>
            <a:ext cx="435056" cy="260428"/>
          </a:xfrm>
          <a:prstGeom prst="can">
            <a:avLst/>
          </a:prstGeom>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429">
              <a:solidFill>
                <a:schemeClr val="tx2"/>
              </a:solidFill>
            </a:endParaRPr>
          </a:p>
        </p:txBody>
      </p:sp>
      <p:sp>
        <p:nvSpPr>
          <p:cNvPr id="84" name="Can 83"/>
          <p:cNvSpPr/>
          <p:nvPr/>
        </p:nvSpPr>
        <p:spPr>
          <a:xfrm>
            <a:off x="3470875" y="5032793"/>
            <a:ext cx="435056" cy="260428"/>
          </a:xfrm>
          <a:prstGeom prst="can">
            <a:avLst/>
          </a:prstGeom>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429">
              <a:solidFill>
                <a:schemeClr val="tx2"/>
              </a:solidFill>
            </a:endParaRPr>
          </a:p>
        </p:txBody>
      </p:sp>
      <p:sp>
        <p:nvSpPr>
          <p:cNvPr id="85" name="Can 84"/>
          <p:cNvSpPr/>
          <p:nvPr/>
        </p:nvSpPr>
        <p:spPr>
          <a:xfrm>
            <a:off x="7113204" y="5061968"/>
            <a:ext cx="435056" cy="260428"/>
          </a:xfrm>
          <a:prstGeom prst="can">
            <a:avLst/>
          </a:prstGeom>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429">
              <a:solidFill>
                <a:schemeClr val="tx2"/>
              </a:solidFill>
            </a:endParaRPr>
          </a:p>
        </p:txBody>
      </p:sp>
      <p:cxnSp>
        <p:nvCxnSpPr>
          <p:cNvPr id="86" name="Straight Arrow Connector 85"/>
          <p:cNvCxnSpPr/>
          <p:nvPr/>
        </p:nvCxnSpPr>
        <p:spPr>
          <a:xfrm>
            <a:off x="7315399" y="4844534"/>
            <a:ext cx="4506" cy="2316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3387922" y="4618422"/>
            <a:ext cx="1997" cy="4143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5" name="Picture 4" descr="https://encrypted-tbn1.gstatic.com/images?q=tbn:ANd9GcQpejqxOJS5cwtNDyjuob45LozE76J0tiamt4HSuPYJr-eJQlpO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921" y="1831184"/>
            <a:ext cx="643300" cy="482468"/>
          </a:xfrm>
          <a:prstGeom prst="rect">
            <a:avLst/>
          </a:prstGeom>
          <a:noFill/>
          <a:extLst>
            <a:ext uri="{909E8E84-426E-40DD-AFC4-6F175D3DCCD1}">
              <a14:hiddenFill xmlns:a14="http://schemas.microsoft.com/office/drawing/2010/main">
                <a:solidFill>
                  <a:srgbClr val="FFFFFF"/>
                </a:solidFill>
              </a14:hiddenFill>
            </a:ext>
          </a:extLst>
        </p:spPr>
      </p:pic>
      <p:cxnSp>
        <p:nvCxnSpPr>
          <p:cNvPr id="97" name="Straight Arrow Connector 96"/>
          <p:cNvCxnSpPr/>
          <p:nvPr/>
        </p:nvCxnSpPr>
        <p:spPr>
          <a:xfrm>
            <a:off x="7370571" y="2241695"/>
            <a:ext cx="0" cy="230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3" name="Rounded Rectangle 102"/>
          <p:cNvSpPr/>
          <p:nvPr/>
        </p:nvSpPr>
        <p:spPr>
          <a:xfrm>
            <a:off x="6178013" y="2472151"/>
            <a:ext cx="2095156" cy="16760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952" dirty="0"/>
              <a:t>Access from Azure </a:t>
            </a:r>
          </a:p>
        </p:txBody>
      </p:sp>
      <p:cxnSp>
        <p:nvCxnSpPr>
          <p:cNvPr id="110" name="Straight Arrow Connector 109"/>
          <p:cNvCxnSpPr>
            <a:stCxn id="103" idx="1"/>
            <a:endCxn id="42" idx="3"/>
          </p:cNvCxnSpPr>
          <p:nvPr/>
        </p:nvCxnSpPr>
        <p:spPr>
          <a:xfrm flipH="1" flipV="1">
            <a:off x="4436497" y="2555740"/>
            <a:ext cx="1741516" cy="2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5022016" y="2455442"/>
            <a:ext cx="352982" cy="238848"/>
          </a:xfrm>
          <a:prstGeom prst="rect">
            <a:avLst/>
          </a:prstGeom>
          <a:solidFill>
            <a:schemeClr val="bg1"/>
          </a:solidFill>
          <a:ln>
            <a:solidFill>
              <a:schemeClr val="tx2"/>
            </a:solidFill>
          </a:ln>
        </p:spPr>
        <p:txBody>
          <a:bodyPr wrap="none" rtlCol="0">
            <a:spAutoFit/>
          </a:bodyPr>
          <a:lstStyle/>
          <a:p>
            <a:r>
              <a:rPr lang="en-GB" sz="952" dirty="0"/>
              <a:t>Yes</a:t>
            </a:r>
          </a:p>
        </p:txBody>
      </p:sp>
      <p:sp>
        <p:nvSpPr>
          <p:cNvPr id="115" name="&quot;No&quot; Symbol 114"/>
          <p:cNvSpPr/>
          <p:nvPr/>
        </p:nvSpPr>
        <p:spPr>
          <a:xfrm>
            <a:off x="9509526" y="2359796"/>
            <a:ext cx="584522" cy="392314"/>
          </a:xfrm>
          <a:prstGeom prst="noSmoking">
            <a:avLst/>
          </a:prstGeom>
          <a:solidFill>
            <a:srgbClr val="FF0000">
              <a:alpha val="37647"/>
            </a:srgbClr>
          </a:solidFill>
          <a:ln w="25400" cmpd="sng">
            <a:noFill/>
          </a:ln>
          <a:scene3d>
            <a:camera prst="orthographicFront"/>
            <a:lightRig rig="threePt" dir="t"/>
          </a:scene3d>
          <a:sp3d>
            <a:bevelT w="165100" h="3238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29">
              <a:solidFill>
                <a:schemeClr val="tx1"/>
              </a:solidFill>
            </a:endParaRPr>
          </a:p>
        </p:txBody>
      </p:sp>
      <p:sp>
        <p:nvSpPr>
          <p:cNvPr id="116" name="TextBox 115"/>
          <p:cNvSpPr txBox="1"/>
          <p:nvPr/>
        </p:nvSpPr>
        <p:spPr>
          <a:xfrm>
            <a:off x="8701231" y="2471934"/>
            <a:ext cx="327334" cy="238848"/>
          </a:xfrm>
          <a:prstGeom prst="rect">
            <a:avLst/>
          </a:prstGeom>
          <a:solidFill>
            <a:srgbClr val="FFFFFF"/>
          </a:solidFill>
          <a:ln>
            <a:solidFill>
              <a:schemeClr val="tx2"/>
            </a:solidFill>
          </a:ln>
        </p:spPr>
        <p:txBody>
          <a:bodyPr wrap="none" rtlCol="0">
            <a:spAutoFit/>
          </a:bodyPr>
          <a:lstStyle/>
          <a:p>
            <a:r>
              <a:rPr lang="en-GB" sz="952" dirty="0"/>
              <a:t>No</a:t>
            </a:r>
          </a:p>
        </p:txBody>
      </p:sp>
    </p:spTree>
    <p:extLst>
      <p:ext uri="{BB962C8B-B14F-4D97-AF65-F5344CB8AC3E}">
        <p14:creationId xmlns:p14="http://schemas.microsoft.com/office/powerpoint/2010/main" val="195950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1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24" grpId="0" animBg="1"/>
      <p:bldP spid="38" grpId="0" animBg="1"/>
      <p:bldP spid="2052" grpId="0" animBg="1"/>
      <p:bldP spid="19" grpId="0" animBg="1"/>
      <p:bldP spid="42" grpId="0" animBg="1"/>
      <p:bldP spid="43" grpId="0" animBg="1"/>
      <p:bldP spid="29" grpId="0" animBg="1"/>
      <p:bldP spid="48" grpId="0" animBg="1"/>
      <p:bldP spid="59" grpId="0" animBg="1"/>
      <p:bldP spid="67" grpId="0" animBg="1"/>
      <p:bldP spid="71" grpId="0" animBg="1"/>
      <p:bldP spid="75" grpId="0" animBg="1"/>
      <p:bldP spid="39" grpId="0" animBg="1"/>
      <p:bldP spid="84" grpId="0" animBg="1"/>
      <p:bldP spid="85" grpId="0" animBg="1"/>
      <p:bldP spid="103" grpId="0" animBg="1"/>
      <p:bldP spid="114" grpId="0" animBg="1"/>
      <p:bldP spid="115" grpId="0" animBg="1"/>
      <p:bldP spid="1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Transparent Data Encryption (TDE)</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416" y="1417638"/>
            <a:ext cx="3948516" cy="346708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94608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Auditing &amp; Threat Detection</a:t>
            </a:r>
          </a:p>
        </p:txBody>
      </p:sp>
      <p:pic>
        <p:nvPicPr>
          <p:cNvPr id="4" name="Picture 3"/>
          <p:cNvPicPr/>
          <p:nvPr/>
        </p:nvPicPr>
        <p:blipFill>
          <a:blip r:embed="rId2"/>
          <a:stretch>
            <a:fillRect/>
          </a:stretch>
        </p:blipFill>
        <p:spPr>
          <a:xfrm>
            <a:off x="767408" y="1418448"/>
            <a:ext cx="7185330" cy="4530831"/>
          </a:xfrm>
          <a:prstGeom prst="rect">
            <a:avLst/>
          </a:prstGeom>
          <a:ln>
            <a:solidFill>
              <a:schemeClr val="accent1"/>
            </a:solidFill>
          </a:ln>
        </p:spPr>
      </p:pic>
    </p:spTree>
    <p:extLst>
      <p:ext uri="{BB962C8B-B14F-4D97-AF65-F5344CB8AC3E}">
        <p14:creationId xmlns:p14="http://schemas.microsoft.com/office/powerpoint/2010/main" val="381984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Vulnerability Assessment (preview)</a:t>
            </a:r>
            <a:endParaRPr lang="en-GB" dirty="0">
              <a:effectLst/>
            </a:endParaRPr>
          </a:p>
        </p:txBody>
      </p:sp>
      <p:pic>
        <p:nvPicPr>
          <p:cNvPr id="5" name="Picture 4"/>
          <p:cNvPicPr/>
          <p:nvPr/>
        </p:nvPicPr>
        <p:blipFill>
          <a:blip r:embed="rId2"/>
          <a:stretch>
            <a:fillRect/>
          </a:stretch>
        </p:blipFill>
        <p:spPr>
          <a:xfrm>
            <a:off x="839416" y="1268760"/>
            <a:ext cx="9073008" cy="4608512"/>
          </a:xfrm>
          <a:prstGeom prst="rect">
            <a:avLst/>
          </a:prstGeom>
          <a:ln>
            <a:solidFill>
              <a:srgbClr val="5B9BD5"/>
            </a:solidFill>
          </a:ln>
        </p:spPr>
      </p:pic>
    </p:spTree>
    <p:extLst>
      <p:ext uri="{BB962C8B-B14F-4D97-AF65-F5344CB8AC3E}">
        <p14:creationId xmlns:p14="http://schemas.microsoft.com/office/powerpoint/2010/main" val="2636518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Alert Rules</a:t>
            </a:r>
          </a:p>
        </p:txBody>
      </p:sp>
      <p:pic>
        <p:nvPicPr>
          <p:cNvPr id="4" name="Picture 3"/>
          <p:cNvPicPr/>
          <p:nvPr/>
        </p:nvPicPr>
        <p:blipFill>
          <a:blip r:embed="rId3"/>
          <a:stretch>
            <a:fillRect/>
          </a:stretch>
        </p:blipFill>
        <p:spPr>
          <a:xfrm>
            <a:off x="1810562" y="1714792"/>
            <a:ext cx="7447809" cy="3594636"/>
          </a:xfrm>
          <a:prstGeom prst="rect">
            <a:avLst/>
          </a:prstGeom>
          <a:ln>
            <a:solidFill>
              <a:schemeClr val="accent1"/>
            </a:solidFill>
          </a:ln>
        </p:spPr>
      </p:pic>
    </p:spTree>
    <p:extLst>
      <p:ext uri="{BB962C8B-B14F-4D97-AF65-F5344CB8AC3E}">
        <p14:creationId xmlns:p14="http://schemas.microsoft.com/office/powerpoint/2010/main" val="2443730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SQL Database Monitor</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7408" y="1340768"/>
            <a:ext cx="7753203" cy="4462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1328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 Health </a:t>
            </a:r>
          </a:p>
        </p:txBody>
      </p:sp>
      <p:pic>
        <p:nvPicPr>
          <p:cNvPr id="4" name="Picture 3"/>
          <p:cNvPicPr>
            <a:picLocks noChangeAspect="1"/>
          </p:cNvPicPr>
          <p:nvPr/>
        </p:nvPicPr>
        <p:blipFill>
          <a:blip r:embed="rId3"/>
          <a:stretch>
            <a:fillRect/>
          </a:stretch>
        </p:blipFill>
        <p:spPr>
          <a:xfrm>
            <a:off x="767408" y="1268760"/>
            <a:ext cx="8047844" cy="4002964"/>
          </a:xfrm>
          <a:prstGeom prst="rect">
            <a:avLst/>
          </a:prstGeom>
          <a:ln>
            <a:solidFill>
              <a:schemeClr val="accent1"/>
            </a:solidFill>
          </a:ln>
        </p:spPr>
      </p:pic>
    </p:spTree>
    <p:extLst>
      <p:ext uri="{BB962C8B-B14F-4D97-AF65-F5344CB8AC3E}">
        <p14:creationId xmlns:p14="http://schemas.microsoft.com/office/powerpoint/2010/main" val="1683676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Performance Overview</a:t>
            </a:r>
          </a:p>
        </p:txBody>
      </p:sp>
      <p:pic>
        <p:nvPicPr>
          <p:cNvPr id="4" name="Picture 3"/>
          <p:cNvPicPr/>
          <p:nvPr/>
        </p:nvPicPr>
        <p:blipFill>
          <a:blip r:embed="rId2"/>
          <a:stretch>
            <a:fillRect/>
          </a:stretch>
        </p:blipFill>
        <p:spPr>
          <a:xfrm>
            <a:off x="767408" y="1268760"/>
            <a:ext cx="7920880" cy="3780810"/>
          </a:xfrm>
          <a:prstGeom prst="rect">
            <a:avLst/>
          </a:prstGeom>
          <a:ln>
            <a:solidFill>
              <a:schemeClr val="accent1"/>
            </a:solidFill>
          </a:ln>
        </p:spPr>
      </p:pic>
    </p:spTree>
    <p:extLst>
      <p:ext uri="{BB962C8B-B14F-4D97-AF65-F5344CB8AC3E}">
        <p14:creationId xmlns:p14="http://schemas.microsoft.com/office/powerpoint/2010/main" val="3071530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 Performance Insight</a:t>
            </a:r>
          </a:p>
        </p:txBody>
      </p:sp>
      <p:pic>
        <p:nvPicPr>
          <p:cNvPr id="4" name="Picture 3"/>
          <p:cNvPicPr>
            <a:picLocks noChangeAspect="1"/>
          </p:cNvPicPr>
          <p:nvPr/>
        </p:nvPicPr>
        <p:blipFill>
          <a:blip r:embed="rId2"/>
          <a:stretch>
            <a:fillRect/>
          </a:stretch>
        </p:blipFill>
        <p:spPr>
          <a:xfrm>
            <a:off x="839416" y="1268760"/>
            <a:ext cx="7787966" cy="3822726"/>
          </a:xfrm>
          <a:prstGeom prst="rect">
            <a:avLst/>
          </a:prstGeom>
          <a:ln>
            <a:solidFill>
              <a:schemeClr val="accent1"/>
            </a:solidFill>
          </a:ln>
        </p:spPr>
      </p:pic>
    </p:spTree>
    <p:extLst>
      <p:ext uri="{BB962C8B-B14F-4D97-AF65-F5344CB8AC3E}">
        <p14:creationId xmlns:p14="http://schemas.microsoft.com/office/powerpoint/2010/main" val="263366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a:t>
            </a:r>
          </a:p>
        </p:txBody>
      </p:sp>
      <p:sp>
        <p:nvSpPr>
          <p:cNvPr id="3" name="Content Placeholder 2"/>
          <p:cNvSpPr>
            <a:spLocks noGrp="1"/>
          </p:cNvSpPr>
          <p:nvPr>
            <p:ph idx="1"/>
          </p:nvPr>
        </p:nvSpPr>
        <p:spPr>
          <a:xfrm>
            <a:off x="767408" y="1329916"/>
            <a:ext cx="3541312" cy="671340"/>
          </a:xfrm>
        </p:spPr>
        <p:txBody>
          <a:bodyPr>
            <a:normAutofit fontScale="92500" lnSpcReduction="10000"/>
          </a:bodyPr>
          <a:lstStyle/>
          <a:p>
            <a:r>
              <a:rPr lang="en-GB" sz="2300" dirty="0"/>
              <a:t>Free E-Book</a:t>
            </a:r>
          </a:p>
          <a:p>
            <a:r>
              <a:rPr lang="en-GB" sz="2300" dirty="0"/>
              <a:t>Sign up at www.gethynellis.com</a:t>
            </a:r>
          </a:p>
          <a:p>
            <a:endParaRPr lang="en-GB" dirty="0"/>
          </a:p>
        </p:txBody>
      </p:sp>
      <p:sp>
        <p:nvSpPr>
          <p:cNvPr id="5" name="Content Placeholder 2"/>
          <p:cNvSpPr txBox="1">
            <a:spLocks/>
          </p:cNvSpPr>
          <p:nvPr/>
        </p:nvSpPr>
        <p:spPr>
          <a:xfrm>
            <a:off x="5474926" y="1329916"/>
            <a:ext cx="4809515" cy="800501"/>
          </a:xfrm>
          <a:prstGeom prst="rect">
            <a:avLst/>
          </a:prstGeom>
        </p:spPr>
        <p:txBody>
          <a:bodyPr vert="horz" lIns="0" tIns="0" rIns="0" bIns="0" rtlCol="0" anchor="t">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r>
              <a:rPr lang="en-GB" sz="2100" dirty="0"/>
              <a:t>YouTube  Channel</a:t>
            </a:r>
          </a:p>
          <a:p>
            <a:r>
              <a:rPr lang="en-GB" sz="2100" dirty="0"/>
              <a:t>www.youtube.com/c/DavidPostlethwaiteSQL</a:t>
            </a:r>
            <a:endParaRPr lang="en-US" sz="2100" dirty="0"/>
          </a:p>
          <a:p>
            <a:endParaRPr lang="en-GB" sz="2100" dirty="0"/>
          </a:p>
          <a:p>
            <a:endParaRPr lang="en-GB" sz="2100"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926" y="2829495"/>
            <a:ext cx="5819514" cy="32705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6">
            <a:extLst>
              <a:ext uri="{FF2B5EF4-FFF2-40B4-BE49-F238E27FC236}">
                <a16:creationId xmlns:a16="http://schemas.microsoft.com/office/drawing/2014/main" id="{A54292F6-7E97-43A5-8E41-28BC9A97D904}"/>
              </a:ext>
            </a:extLst>
          </p:cNvPr>
          <p:cNvPicPr>
            <a:picLocks noChangeAspect="1"/>
          </p:cNvPicPr>
          <p:nvPr/>
        </p:nvPicPr>
        <p:blipFill>
          <a:blip r:embed="rId4"/>
          <a:stretch>
            <a:fillRect/>
          </a:stretch>
        </p:blipFill>
        <p:spPr>
          <a:xfrm>
            <a:off x="911424" y="2441981"/>
            <a:ext cx="2773269" cy="3658093"/>
          </a:xfrm>
          <a:prstGeom prst="rect">
            <a:avLst/>
          </a:prstGeom>
        </p:spPr>
      </p:pic>
    </p:spTree>
    <p:extLst>
      <p:ext uri="{BB962C8B-B14F-4D97-AF65-F5344CB8AC3E}">
        <p14:creationId xmlns:p14="http://schemas.microsoft.com/office/powerpoint/2010/main" val="755540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Automatic Tuning</a:t>
            </a:r>
          </a:p>
        </p:txBody>
      </p:sp>
      <p:pic>
        <p:nvPicPr>
          <p:cNvPr id="4" name="Picture 3"/>
          <p:cNvPicPr>
            <a:picLocks noChangeAspect="1"/>
          </p:cNvPicPr>
          <p:nvPr/>
        </p:nvPicPr>
        <p:blipFill>
          <a:blip r:embed="rId3"/>
          <a:stretch>
            <a:fillRect/>
          </a:stretch>
        </p:blipFill>
        <p:spPr>
          <a:xfrm>
            <a:off x="839416" y="1632770"/>
            <a:ext cx="6044456" cy="2278007"/>
          </a:xfrm>
          <a:prstGeom prst="rect">
            <a:avLst/>
          </a:prstGeom>
          <a:ln>
            <a:solidFill>
              <a:schemeClr val="accent1"/>
            </a:solidFill>
          </a:ln>
        </p:spPr>
      </p:pic>
    </p:spTree>
    <p:extLst>
      <p:ext uri="{BB962C8B-B14F-4D97-AF65-F5344CB8AC3E}">
        <p14:creationId xmlns:p14="http://schemas.microsoft.com/office/powerpoint/2010/main" val="1748354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SQL Agent</a:t>
            </a:r>
          </a:p>
        </p:txBody>
      </p:sp>
      <p:sp>
        <p:nvSpPr>
          <p:cNvPr id="3" name="Content Placeholder 2"/>
          <p:cNvSpPr>
            <a:spLocks noGrp="1"/>
          </p:cNvSpPr>
          <p:nvPr>
            <p:ph idx="1"/>
          </p:nvPr>
        </p:nvSpPr>
        <p:spPr/>
        <p:txBody>
          <a:bodyPr/>
          <a:lstStyle/>
          <a:p>
            <a:r>
              <a:rPr lang="en-GB" dirty="0"/>
              <a:t>No Agent in Azure SQL Database</a:t>
            </a:r>
          </a:p>
        </p:txBody>
      </p:sp>
    </p:spTree>
    <p:extLst>
      <p:ext uri="{BB962C8B-B14F-4D97-AF65-F5344CB8AC3E}">
        <p14:creationId xmlns:p14="http://schemas.microsoft.com/office/powerpoint/2010/main" val="2881706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Linked Servers</a:t>
            </a:r>
          </a:p>
        </p:txBody>
      </p:sp>
      <p:sp>
        <p:nvSpPr>
          <p:cNvPr id="3" name="Content Placeholder 2"/>
          <p:cNvSpPr>
            <a:spLocks noGrp="1"/>
          </p:cNvSpPr>
          <p:nvPr>
            <p:ph idx="1"/>
          </p:nvPr>
        </p:nvSpPr>
        <p:spPr/>
        <p:txBody>
          <a:bodyPr/>
          <a:lstStyle/>
          <a:p>
            <a:r>
              <a:rPr lang="en-GB" dirty="0"/>
              <a:t>Need to create ODBC DSN</a:t>
            </a:r>
          </a:p>
          <a:p>
            <a:r>
              <a:rPr lang="en-GB" sz="2100" dirty="0"/>
              <a:t>System Server Native Client 11</a:t>
            </a:r>
          </a:p>
          <a:p>
            <a:r>
              <a:rPr lang="en-GB" dirty="0"/>
              <a:t>Linked Server</a:t>
            </a:r>
          </a:p>
          <a:p>
            <a:r>
              <a:rPr lang="nn-NO" sz="2100" dirty="0"/>
              <a:t>Microsoft OLE DB Provider for ODBC Drivers</a:t>
            </a:r>
          </a:p>
          <a:p>
            <a:endParaRPr lang="nn-NO" sz="2100" dirty="0"/>
          </a:p>
          <a:p>
            <a:r>
              <a:rPr lang="en-GB" sz="2100" dirty="0"/>
              <a:t>Azure stored procedure you must enable RPC </a:t>
            </a:r>
          </a:p>
        </p:txBody>
      </p:sp>
    </p:spTree>
    <p:extLst>
      <p:ext uri="{BB962C8B-B14F-4D97-AF65-F5344CB8AC3E}">
        <p14:creationId xmlns:p14="http://schemas.microsoft.com/office/powerpoint/2010/main" val="4167028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Automation</a:t>
            </a:r>
          </a:p>
        </p:txBody>
      </p:sp>
      <p:pic>
        <p:nvPicPr>
          <p:cNvPr id="3" name="Picture 2">
            <a:extLst>
              <a:ext uri="{FF2B5EF4-FFF2-40B4-BE49-F238E27FC236}">
                <a16:creationId xmlns:a16="http://schemas.microsoft.com/office/drawing/2014/main" id="{94ACE074-CE2C-4FA8-B17B-571A7290D1CF}"/>
              </a:ext>
            </a:extLst>
          </p:cNvPr>
          <p:cNvPicPr>
            <a:picLocks noChangeAspect="1"/>
          </p:cNvPicPr>
          <p:nvPr/>
        </p:nvPicPr>
        <p:blipFill>
          <a:blip r:embed="rId3"/>
          <a:stretch>
            <a:fillRect/>
          </a:stretch>
        </p:blipFill>
        <p:spPr>
          <a:xfrm>
            <a:off x="767408" y="1268760"/>
            <a:ext cx="8064766" cy="3990379"/>
          </a:xfrm>
          <a:prstGeom prst="rect">
            <a:avLst/>
          </a:prstGeom>
          <a:ln>
            <a:solidFill>
              <a:schemeClr val="accent1"/>
            </a:solidFill>
          </a:ln>
        </p:spPr>
      </p:pic>
    </p:spTree>
    <p:extLst>
      <p:ext uri="{BB962C8B-B14F-4D97-AF65-F5344CB8AC3E}">
        <p14:creationId xmlns:p14="http://schemas.microsoft.com/office/powerpoint/2010/main" val="2646386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App Service Web Jobs</a:t>
            </a:r>
            <a:endParaRPr lang="en-GB" dirty="0"/>
          </a:p>
        </p:txBody>
      </p:sp>
      <p:pic>
        <p:nvPicPr>
          <p:cNvPr id="7" name="Picture 6"/>
          <p:cNvPicPr>
            <a:picLocks noChangeAspect="1"/>
          </p:cNvPicPr>
          <p:nvPr/>
        </p:nvPicPr>
        <p:blipFill>
          <a:blip r:embed="rId3"/>
          <a:stretch>
            <a:fillRect/>
          </a:stretch>
        </p:blipFill>
        <p:spPr>
          <a:xfrm>
            <a:off x="695400" y="1395055"/>
            <a:ext cx="5247467" cy="3557385"/>
          </a:xfrm>
          <a:prstGeom prst="rect">
            <a:avLst/>
          </a:prstGeom>
          <a:noFill/>
          <a:ln>
            <a:noFill/>
          </a:ln>
        </p:spPr>
      </p:pic>
    </p:spTree>
    <p:extLst>
      <p:ext uri="{BB962C8B-B14F-4D97-AF65-F5344CB8AC3E}">
        <p14:creationId xmlns:p14="http://schemas.microsoft.com/office/powerpoint/2010/main" val="3867413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Scheduler Job Collection</a:t>
            </a:r>
          </a:p>
        </p:txBody>
      </p:sp>
      <p:pic>
        <p:nvPicPr>
          <p:cNvPr id="3" name="Picture 2">
            <a:extLst>
              <a:ext uri="{FF2B5EF4-FFF2-40B4-BE49-F238E27FC236}">
                <a16:creationId xmlns:a16="http://schemas.microsoft.com/office/drawing/2014/main" id="{E4E8FCDF-6F40-4CFC-AA44-7954B8BD75EE}"/>
              </a:ext>
            </a:extLst>
          </p:cNvPr>
          <p:cNvPicPr>
            <a:picLocks noChangeAspect="1"/>
          </p:cNvPicPr>
          <p:nvPr/>
        </p:nvPicPr>
        <p:blipFill>
          <a:blip r:embed="rId3"/>
          <a:stretch>
            <a:fillRect/>
          </a:stretch>
        </p:blipFill>
        <p:spPr>
          <a:xfrm>
            <a:off x="695400" y="1417638"/>
            <a:ext cx="8064766" cy="3990379"/>
          </a:xfrm>
          <a:prstGeom prst="rect">
            <a:avLst/>
          </a:prstGeom>
          <a:ln>
            <a:solidFill>
              <a:schemeClr val="accent1"/>
            </a:solidFill>
          </a:ln>
        </p:spPr>
      </p:pic>
    </p:spTree>
    <p:extLst>
      <p:ext uri="{BB962C8B-B14F-4D97-AF65-F5344CB8AC3E}">
        <p14:creationId xmlns:p14="http://schemas.microsoft.com/office/powerpoint/2010/main" val="261443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220422-37F8-426E-A804-7C5D29F27443}"/>
              </a:ext>
            </a:extLst>
          </p:cNvPr>
          <p:cNvPicPr>
            <a:picLocks noChangeAspect="1"/>
          </p:cNvPicPr>
          <p:nvPr/>
        </p:nvPicPr>
        <p:blipFill>
          <a:blip r:embed="rId3"/>
          <a:stretch>
            <a:fillRect/>
          </a:stretch>
        </p:blipFill>
        <p:spPr>
          <a:xfrm>
            <a:off x="4655358" y="3605703"/>
            <a:ext cx="3466922" cy="2306986"/>
          </a:xfrm>
          <a:prstGeom prst="rect">
            <a:avLst/>
          </a:prstGeom>
          <a:ln>
            <a:solidFill>
              <a:srgbClr val="002060"/>
            </a:solidFill>
          </a:ln>
        </p:spPr>
      </p:pic>
      <p:pic>
        <p:nvPicPr>
          <p:cNvPr id="7" name="Picture 6">
            <a:extLst>
              <a:ext uri="{FF2B5EF4-FFF2-40B4-BE49-F238E27FC236}">
                <a16:creationId xmlns:a16="http://schemas.microsoft.com/office/drawing/2014/main" id="{69BFA7DA-6174-4AAE-B6B4-1D469096B81E}"/>
              </a:ext>
            </a:extLst>
          </p:cNvPr>
          <p:cNvPicPr>
            <a:picLocks noChangeAspect="1"/>
          </p:cNvPicPr>
          <p:nvPr/>
        </p:nvPicPr>
        <p:blipFill>
          <a:blip r:embed="rId4"/>
          <a:stretch>
            <a:fillRect/>
          </a:stretch>
        </p:blipFill>
        <p:spPr>
          <a:xfrm>
            <a:off x="911424" y="1215722"/>
            <a:ext cx="3462755" cy="2299937"/>
          </a:xfrm>
          <a:prstGeom prst="rect">
            <a:avLst/>
          </a:prstGeom>
          <a:ln>
            <a:solidFill>
              <a:srgbClr val="002060"/>
            </a:solidFill>
          </a:ln>
        </p:spPr>
      </p:pic>
      <p:pic>
        <p:nvPicPr>
          <p:cNvPr id="9" name="Picture 8">
            <a:extLst>
              <a:ext uri="{FF2B5EF4-FFF2-40B4-BE49-F238E27FC236}">
                <a16:creationId xmlns:a16="http://schemas.microsoft.com/office/drawing/2014/main" id="{C4941790-99BD-4281-A47F-04E5AB48138D}"/>
              </a:ext>
            </a:extLst>
          </p:cNvPr>
          <p:cNvPicPr>
            <a:picLocks noChangeAspect="1"/>
          </p:cNvPicPr>
          <p:nvPr/>
        </p:nvPicPr>
        <p:blipFill>
          <a:blip r:embed="rId5"/>
          <a:stretch>
            <a:fillRect/>
          </a:stretch>
        </p:blipFill>
        <p:spPr>
          <a:xfrm>
            <a:off x="4655357" y="1215722"/>
            <a:ext cx="3479060" cy="2299937"/>
          </a:xfrm>
          <a:prstGeom prst="rect">
            <a:avLst/>
          </a:prstGeom>
          <a:ln>
            <a:solidFill>
              <a:srgbClr val="002060"/>
            </a:solidFill>
          </a:ln>
        </p:spPr>
      </p:pic>
      <p:pic>
        <p:nvPicPr>
          <p:cNvPr id="10" name="Picture 9">
            <a:extLst>
              <a:ext uri="{FF2B5EF4-FFF2-40B4-BE49-F238E27FC236}">
                <a16:creationId xmlns:a16="http://schemas.microsoft.com/office/drawing/2014/main" id="{6054C342-EA48-4E78-8DFD-E20BEB8F8F77}"/>
              </a:ext>
            </a:extLst>
          </p:cNvPr>
          <p:cNvPicPr>
            <a:picLocks noChangeAspect="1"/>
          </p:cNvPicPr>
          <p:nvPr/>
        </p:nvPicPr>
        <p:blipFill>
          <a:blip r:embed="rId6"/>
          <a:stretch>
            <a:fillRect/>
          </a:stretch>
        </p:blipFill>
        <p:spPr>
          <a:xfrm>
            <a:off x="911425" y="3605702"/>
            <a:ext cx="3493063" cy="2306986"/>
          </a:xfrm>
          <a:prstGeom prst="rect">
            <a:avLst/>
          </a:prstGeom>
          <a:ln>
            <a:solidFill>
              <a:srgbClr val="002060"/>
            </a:solidFill>
          </a:ln>
        </p:spPr>
      </p:pic>
      <p:sp>
        <p:nvSpPr>
          <p:cNvPr id="8" name="Title 1"/>
          <p:cNvSpPr>
            <a:spLocks noGrp="1"/>
          </p:cNvSpPr>
          <p:nvPr>
            <p:ph type="title"/>
          </p:nvPr>
        </p:nvSpPr>
        <p:spPr>
          <a:xfrm>
            <a:off x="767408" y="229616"/>
            <a:ext cx="7581241" cy="958948"/>
          </a:xfrm>
        </p:spPr>
        <p:txBody>
          <a:bodyPr>
            <a:normAutofit/>
          </a:bodyPr>
          <a:lstStyle/>
          <a:p>
            <a:pPr algn="l"/>
            <a:r>
              <a:rPr lang="en-GB" sz="3300" b="1" dirty="0">
                <a:solidFill>
                  <a:schemeClr val="tx1"/>
                </a:solidFill>
              </a:rPr>
              <a:t>Elastic Pools</a:t>
            </a:r>
          </a:p>
        </p:txBody>
      </p:sp>
    </p:spTree>
    <p:extLst>
      <p:ext uri="{BB962C8B-B14F-4D97-AF65-F5344CB8AC3E}">
        <p14:creationId xmlns:p14="http://schemas.microsoft.com/office/powerpoint/2010/main" val="136251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Elastic Pools</a:t>
            </a:r>
          </a:p>
        </p:txBody>
      </p:sp>
      <p:pic>
        <p:nvPicPr>
          <p:cNvPr id="3074" name="Picture 2" descr="C:\Users\david.postlethwaite\AppData\Local\Microsoft\Windows\Temporary Internet Files\Content.Outlook\00H2REYC\sqldb_elastic_p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262648"/>
            <a:ext cx="6192688" cy="2680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8193" y="3943197"/>
            <a:ext cx="7000766" cy="2354491"/>
          </a:xfrm>
          <a:prstGeom prst="rect">
            <a:avLst/>
          </a:prstGeom>
          <a:noFill/>
        </p:spPr>
        <p:txBody>
          <a:bodyPr wrap="square" rtlCol="0">
            <a:spAutoFit/>
          </a:bodyPr>
          <a:lstStyle/>
          <a:p>
            <a:r>
              <a:rPr lang="en-GB" sz="2100" dirty="0">
                <a:solidFill>
                  <a:schemeClr val="tx2"/>
                </a:solidFill>
              </a:rPr>
              <a:t>Elastic Database Units (</a:t>
            </a:r>
            <a:r>
              <a:rPr lang="en-GB" sz="2100" dirty="0" err="1">
                <a:solidFill>
                  <a:schemeClr val="tx2"/>
                </a:solidFill>
              </a:rPr>
              <a:t>eDTU</a:t>
            </a:r>
            <a:r>
              <a:rPr lang="en-GB" sz="2100" dirty="0">
                <a:solidFill>
                  <a:schemeClr val="tx2"/>
                </a:solidFill>
              </a:rPr>
              <a:t>)</a:t>
            </a:r>
          </a:p>
          <a:p>
            <a:r>
              <a:rPr lang="en-GB" sz="2100" dirty="0">
                <a:solidFill>
                  <a:schemeClr val="tx2"/>
                </a:solidFill>
              </a:rPr>
              <a:t>Databases can share resources of the pool</a:t>
            </a:r>
          </a:p>
          <a:p>
            <a:r>
              <a:rPr lang="en-GB" sz="2100" dirty="0">
                <a:solidFill>
                  <a:schemeClr val="tx2"/>
                </a:solidFill>
              </a:rPr>
              <a:t>Database can </a:t>
            </a:r>
            <a:r>
              <a:rPr lang="en-GB" sz="2100" dirty="0" err="1">
                <a:solidFill>
                  <a:schemeClr val="tx2"/>
                </a:solidFill>
              </a:rPr>
              <a:t>AutoScale</a:t>
            </a:r>
            <a:r>
              <a:rPr lang="en-GB" sz="2100" dirty="0">
                <a:solidFill>
                  <a:schemeClr val="tx2"/>
                </a:solidFill>
              </a:rPr>
              <a:t> </a:t>
            </a:r>
          </a:p>
          <a:p>
            <a:r>
              <a:rPr lang="en-GB" sz="2100" dirty="0">
                <a:solidFill>
                  <a:schemeClr val="tx2"/>
                </a:solidFill>
              </a:rPr>
              <a:t>Can add and remove </a:t>
            </a:r>
            <a:r>
              <a:rPr lang="en-GB" sz="2100" dirty="0" err="1">
                <a:solidFill>
                  <a:schemeClr val="tx2"/>
                </a:solidFill>
              </a:rPr>
              <a:t>eDTUs</a:t>
            </a:r>
            <a:r>
              <a:rPr lang="en-GB" sz="2100" dirty="0">
                <a:solidFill>
                  <a:schemeClr val="tx2"/>
                </a:solidFill>
              </a:rPr>
              <a:t> without downtime</a:t>
            </a:r>
          </a:p>
          <a:p>
            <a:endParaRPr lang="en-GB" sz="2100" dirty="0">
              <a:solidFill>
                <a:schemeClr val="tx2"/>
              </a:solidFill>
            </a:endParaRPr>
          </a:p>
          <a:p>
            <a:r>
              <a:rPr lang="en-GB" sz="2100" dirty="0">
                <a:solidFill>
                  <a:schemeClr val="tx2"/>
                </a:solidFill>
              </a:rPr>
              <a:t>Minimum price £55 / month</a:t>
            </a:r>
          </a:p>
          <a:p>
            <a:r>
              <a:rPr lang="en-GB" sz="2100" dirty="0">
                <a:solidFill>
                  <a:schemeClr val="tx2"/>
                </a:solidFill>
              </a:rPr>
              <a:t>Good for Sharded databases</a:t>
            </a:r>
          </a:p>
        </p:txBody>
      </p:sp>
    </p:spTree>
    <p:extLst>
      <p:ext uri="{BB962C8B-B14F-4D97-AF65-F5344CB8AC3E}">
        <p14:creationId xmlns:p14="http://schemas.microsoft.com/office/powerpoint/2010/main" val="1187177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Elastic Jobs</a:t>
            </a:r>
          </a:p>
        </p:txBody>
      </p:sp>
      <p:sp>
        <p:nvSpPr>
          <p:cNvPr id="4" name="Rectangle 3">
            <a:extLst>
              <a:ext uri="{FF2B5EF4-FFF2-40B4-BE49-F238E27FC236}">
                <a16:creationId xmlns:a16="http://schemas.microsoft.com/office/drawing/2014/main" id="{85635E0F-A79B-4739-BDB6-09F6BFE367DD}"/>
              </a:ext>
            </a:extLst>
          </p:cNvPr>
          <p:cNvSpPr/>
          <p:nvPr/>
        </p:nvSpPr>
        <p:spPr>
          <a:xfrm>
            <a:off x="626233" y="3341890"/>
            <a:ext cx="8027266" cy="2031325"/>
          </a:xfrm>
          <a:prstGeom prst="rect">
            <a:avLst/>
          </a:prstGeom>
        </p:spPr>
        <p:txBody>
          <a:bodyPr wrap="square">
            <a:spAutoFit/>
          </a:bodyPr>
          <a:lstStyle/>
          <a:p>
            <a:r>
              <a:rPr lang="en-GB" sz="2100" dirty="0">
                <a:solidFill>
                  <a:srgbClr val="1F497D"/>
                </a:solidFill>
              </a:rPr>
              <a:t>Only Supports T-SQL scripts</a:t>
            </a:r>
          </a:p>
          <a:p>
            <a:r>
              <a:rPr lang="en-GB" sz="2100" dirty="0">
                <a:solidFill>
                  <a:srgbClr val="1F497D"/>
                </a:solidFill>
              </a:rPr>
              <a:t>Can run on multiple databases</a:t>
            </a:r>
          </a:p>
          <a:p>
            <a:r>
              <a:rPr lang="en-GB" sz="2100" dirty="0">
                <a:solidFill>
                  <a:srgbClr val="1F497D"/>
                </a:solidFill>
              </a:rPr>
              <a:t>Not limited to databases within Elastic Pool</a:t>
            </a:r>
          </a:p>
          <a:p>
            <a:r>
              <a:rPr lang="en-GB" sz="2100" dirty="0">
                <a:solidFill>
                  <a:srgbClr val="1F497D"/>
                </a:solidFill>
              </a:rPr>
              <a:t>No decent GUI within the Portal</a:t>
            </a:r>
          </a:p>
          <a:p>
            <a:endParaRPr lang="en-GB" sz="2100" dirty="0">
              <a:solidFill>
                <a:srgbClr val="1F497D"/>
              </a:solidFill>
            </a:endParaRPr>
          </a:p>
          <a:p>
            <a:r>
              <a:rPr lang="en-GB" sz="2100" dirty="0">
                <a:solidFill>
                  <a:srgbClr val="1F497D"/>
                </a:solidFill>
              </a:rPr>
              <a:t>Requires PowerShell to get full features</a:t>
            </a:r>
          </a:p>
        </p:txBody>
      </p:sp>
      <p:sp>
        <p:nvSpPr>
          <p:cNvPr id="5" name="Rectangle 4">
            <a:extLst>
              <a:ext uri="{FF2B5EF4-FFF2-40B4-BE49-F238E27FC236}">
                <a16:creationId xmlns:a16="http://schemas.microsoft.com/office/drawing/2014/main" id="{72A3C46C-22FF-4D82-BA16-3225D187B814}"/>
              </a:ext>
            </a:extLst>
          </p:cNvPr>
          <p:cNvSpPr/>
          <p:nvPr/>
        </p:nvSpPr>
        <p:spPr>
          <a:xfrm>
            <a:off x="698241" y="1484785"/>
            <a:ext cx="7883250" cy="1061829"/>
          </a:xfrm>
          <a:prstGeom prst="rect">
            <a:avLst/>
          </a:prstGeom>
        </p:spPr>
        <p:txBody>
          <a:bodyPr wrap="square">
            <a:spAutoFit/>
          </a:bodyPr>
          <a:lstStyle/>
          <a:p>
            <a:r>
              <a:rPr lang="en-GB" sz="2100" i="1" dirty="0">
                <a:solidFill>
                  <a:srgbClr val="1F497D"/>
                </a:solidFill>
              </a:rPr>
              <a:t>Elastic Database jobs for Azure SQL Database allow you to reliably execute T-SQL scripts that span multiple databases while automatically retrying and providing eventual completion guarantees.</a:t>
            </a:r>
          </a:p>
        </p:txBody>
      </p:sp>
    </p:spTree>
    <p:extLst>
      <p:ext uri="{BB962C8B-B14F-4D97-AF65-F5344CB8AC3E}">
        <p14:creationId xmlns:p14="http://schemas.microsoft.com/office/powerpoint/2010/main" val="81552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Elastic Queries</a:t>
            </a:r>
          </a:p>
        </p:txBody>
      </p:sp>
      <p:sp>
        <p:nvSpPr>
          <p:cNvPr id="3" name="Content Placeholder 2"/>
          <p:cNvSpPr>
            <a:spLocks noGrp="1"/>
          </p:cNvSpPr>
          <p:nvPr>
            <p:ph idx="1"/>
          </p:nvPr>
        </p:nvSpPr>
        <p:spPr/>
        <p:txBody>
          <a:bodyPr/>
          <a:lstStyle/>
          <a:p>
            <a:r>
              <a:rPr lang="en-GB" sz="2100" dirty="0"/>
              <a:t>Linked Servers for Azure SQL Database</a:t>
            </a:r>
          </a:p>
          <a:p>
            <a:r>
              <a:rPr lang="en-GB" sz="2100" dirty="0"/>
              <a:t>Doesn’t require an Elastic Pool</a:t>
            </a:r>
          </a:p>
          <a:p>
            <a:r>
              <a:rPr lang="en-GB" sz="2100" dirty="0"/>
              <a:t>Can only run select statements. Can do updates</a:t>
            </a:r>
          </a:p>
          <a:p>
            <a:endParaRPr lang="en-GB" sz="2100" dirty="0"/>
          </a:p>
          <a:p>
            <a:r>
              <a:rPr lang="en-GB" sz="2100" dirty="0"/>
              <a:t>Very good for retrieving data from sharded databases</a:t>
            </a:r>
          </a:p>
          <a:p>
            <a:endParaRPr lang="en-GB" sz="2400" dirty="0"/>
          </a:p>
        </p:txBody>
      </p:sp>
    </p:spTree>
    <p:extLst>
      <p:ext uri="{BB962C8B-B14F-4D97-AF65-F5344CB8AC3E}">
        <p14:creationId xmlns:p14="http://schemas.microsoft.com/office/powerpoint/2010/main" val="309530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Agenda</a:t>
            </a:r>
          </a:p>
        </p:txBody>
      </p:sp>
      <p:sp>
        <p:nvSpPr>
          <p:cNvPr id="2" name="Rettangolo 1"/>
          <p:cNvSpPr/>
          <p:nvPr/>
        </p:nvSpPr>
        <p:spPr>
          <a:xfrm>
            <a:off x="613955" y="1700808"/>
            <a:ext cx="8303142" cy="3724096"/>
          </a:xfrm>
          <a:prstGeom prst="rect">
            <a:avLst/>
          </a:prstGeom>
        </p:spPr>
        <p:txBody>
          <a:bodyPr wrap="square">
            <a:spAutoFit/>
          </a:bodyPr>
          <a:lstStyle/>
          <a:p>
            <a:pPr marL="272160" indent="-272160">
              <a:spcBef>
                <a:spcPts val="952"/>
              </a:spcBef>
              <a:buFont typeface="Arial" panose="020B0604020202020204" pitchFamily="34" charset="0"/>
              <a:buChar char="•"/>
            </a:pPr>
            <a:r>
              <a:rPr lang="it-IT" sz="2800" dirty="0">
                <a:solidFill>
                  <a:srgbClr val="1F497D"/>
                </a:solidFill>
              </a:rPr>
              <a:t>Service Models – IAAS, SAAS, PAAS</a:t>
            </a:r>
          </a:p>
          <a:p>
            <a:pPr marL="272160" indent="-272160">
              <a:spcBef>
                <a:spcPts val="952"/>
              </a:spcBef>
              <a:buFont typeface="Arial" panose="020B0604020202020204" pitchFamily="34" charset="0"/>
              <a:buChar char="•"/>
            </a:pPr>
            <a:r>
              <a:rPr lang="it-IT" sz="2800" dirty="0">
                <a:solidFill>
                  <a:srgbClr val="1F497D"/>
                </a:solidFill>
              </a:rPr>
              <a:t>Azure – What and Where</a:t>
            </a:r>
          </a:p>
          <a:p>
            <a:pPr marL="272160" indent="-272160">
              <a:spcBef>
                <a:spcPts val="952"/>
              </a:spcBef>
              <a:buFont typeface="Arial" panose="020B0604020202020204" pitchFamily="34" charset="0"/>
              <a:buChar char="•"/>
            </a:pPr>
            <a:r>
              <a:rPr lang="it-IT" sz="2800" dirty="0">
                <a:solidFill>
                  <a:srgbClr val="1F497D"/>
                </a:solidFill>
              </a:rPr>
              <a:t>Azure – The Portal</a:t>
            </a:r>
          </a:p>
          <a:p>
            <a:pPr marL="272160" indent="-272160">
              <a:spcBef>
                <a:spcPts val="952"/>
              </a:spcBef>
              <a:buFont typeface="Arial" panose="020B0604020202020204" pitchFamily="34" charset="0"/>
              <a:buChar char="•"/>
            </a:pPr>
            <a:r>
              <a:rPr lang="it-IT" sz="2800" dirty="0">
                <a:solidFill>
                  <a:srgbClr val="1F497D"/>
                </a:solidFill>
              </a:rPr>
              <a:t>Azure – Creating SQL Databases</a:t>
            </a:r>
          </a:p>
          <a:p>
            <a:pPr marL="272160" indent="-272160">
              <a:spcBef>
                <a:spcPts val="952"/>
              </a:spcBef>
              <a:buFont typeface="Arial" panose="020B0604020202020204" pitchFamily="34" charset="0"/>
              <a:buChar char="•"/>
            </a:pPr>
            <a:r>
              <a:rPr lang="it-IT" sz="2800" dirty="0">
                <a:solidFill>
                  <a:srgbClr val="1F497D"/>
                </a:solidFill>
              </a:rPr>
              <a:t>Azure – The Technical Stuff</a:t>
            </a:r>
          </a:p>
          <a:p>
            <a:pPr marL="272160" indent="-272160">
              <a:spcBef>
                <a:spcPts val="952"/>
              </a:spcBef>
              <a:buFont typeface="Arial" panose="020B0604020202020204" pitchFamily="34" charset="0"/>
              <a:buChar char="•"/>
            </a:pPr>
            <a:r>
              <a:rPr lang="en-GB" sz="2800" dirty="0">
                <a:solidFill>
                  <a:srgbClr val="1F497D"/>
                </a:solidFill>
              </a:rPr>
              <a:t>Do you Require a DBA with Azure?</a:t>
            </a:r>
            <a:endParaRPr lang="it-IT" sz="2800" dirty="0">
              <a:solidFill>
                <a:srgbClr val="1F497D"/>
              </a:solidFill>
            </a:endParaRPr>
          </a:p>
          <a:p>
            <a:pPr marL="272160" indent="-272160">
              <a:spcBef>
                <a:spcPts val="952"/>
              </a:spcBef>
              <a:buFont typeface="Arial" panose="020B0604020202020204" pitchFamily="34" charset="0"/>
              <a:buChar char="•"/>
            </a:pPr>
            <a:endParaRPr lang="it-IT" sz="2000" dirty="0">
              <a:latin typeface="+mj-lt"/>
            </a:endParaRPr>
          </a:p>
        </p:txBody>
      </p:sp>
    </p:spTree>
    <p:extLst>
      <p:ext uri="{BB962C8B-B14F-4D97-AF65-F5344CB8AC3E}">
        <p14:creationId xmlns:p14="http://schemas.microsoft.com/office/powerpoint/2010/main" val="3865668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DACPAC and BACPAC</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76640" y="1828013"/>
            <a:ext cx="3388998" cy="344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3093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DACPAC and BACPAC</a:t>
            </a:r>
          </a:p>
        </p:txBody>
      </p:sp>
      <p:sp>
        <p:nvSpPr>
          <p:cNvPr id="3" name="Content Placeholder 2"/>
          <p:cNvSpPr>
            <a:spLocks noGrp="1"/>
          </p:cNvSpPr>
          <p:nvPr>
            <p:ph idx="1"/>
          </p:nvPr>
        </p:nvSpPr>
        <p:spPr>
          <a:xfrm>
            <a:off x="2000563" y="1268761"/>
            <a:ext cx="8229600" cy="4525963"/>
          </a:xfrm>
        </p:spPr>
        <p:txBody>
          <a:bodyPr>
            <a:normAutofit/>
          </a:bodyPr>
          <a:lstStyle/>
          <a:p>
            <a:r>
              <a:rPr lang="en-GB" dirty="0"/>
              <a:t>SSMS 2012+</a:t>
            </a:r>
          </a:p>
          <a:p>
            <a:r>
              <a:rPr lang="en-GB" dirty="0"/>
              <a:t>BACPAC Export Data Tier Application – schema + data</a:t>
            </a:r>
          </a:p>
          <a:p>
            <a:r>
              <a:rPr lang="en-GB" dirty="0"/>
              <a:t>DACPAC Extract Data Tier Application - schema</a:t>
            </a:r>
          </a:p>
          <a:p>
            <a:r>
              <a:rPr lang="en-GB" dirty="0"/>
              <a:t>Azure currently only supports BACPAC</a:t>
            </a:r>
          </a:p>
          <a:p>
            <a:endParaRPr lang="en-GB" dirty="0"/>
          </a:p>
          <a:p>
            <a:r>
              <a:rPr lang="en-GB" dirty="0"/>
              <a:t>Validates the schema before creating the file</a:t>
            </a:r>
          </a:p>
          <a:p>
            <a:r>
              <a:rPr lang="en-GB" dirty="0"/>
              <a:t>Save to local disk</a:t>
            </a:r>
          </a:p>
          <a:p>
            <a:r>
              <a:rPr lang="en-GB" dirty="0"/>
              <a:t>Copy BACPAC to Azure storage for Import from the Management Portal</a:t>
            </a:r>
          </a:p>
          <a:p>
            <a:r>
              <a:rPr lang="en-GB" dirty="0"/>
              <a:t>Or</a:t>
            </a:r>
          </a:p>
          <a:p>
            <a:r>
              <a:rPr lang="en-GB" dirty="0"/>
              <a:t>Export straight to new database on Azure Server</a:t>
            </a:r>
          </a:p>
        </p:txBody>
      </p:sp>
    </p:spTree>
    <p:extLst>
      <p:ext uri="{BB962C8B-B14F-4D97-AF65-F5344CB8AC3E}">
        <p14:creationId xmlns:p14="http://schemas.microsoft.com/office/powerpoint/2010/main" val="1612060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GB" dirty="0"/>
              <a:t>Stretch Tables</a:t>
            </a:r>
          </a:p>
        </p:txBody>
      </p:sp>
      <p:sp>
        <p:nvSpPr>
          <p:cNvPr id="2" name="Content Placeholder 1"/>
          <p:cNvSpPr>
            <a:spLocks noGrp="1"/>
          </p:cNvSpPr>
          <p:nvPr>
            <p:ph idx="1"/>
          </p:nvPr>
        </p:nvSpPr>
        <p:spPr/>
        <p:txBody>
          <a:bodyPr>
            <a:normAutofit/>
          </a:bodyPr>
          <a:lstStyle/>
          <a:p>
            <a:r>
              <a:rPr lang="en-GB" sz="2100" dirty="0"/>
              <a:t>Take advantage of “cheap” Azure storage</a:t>
            </a:r>
          </a:p>
          <a:p>
            <a:r>
              <a:rPr lang="en-GB" sz="2100" dirty="0"/>
              <a:t>Split a table in two </a:t>
            </a:r>
            <a:br>
              <a:rPr lang="en-GB" sz="2100" dirty="0"/>
            </a:br>
            <a:r>
              <a:rPr lang="en-GB" sz="2100" dirty="0"/>
              <a:t>Place “old” data in a database in Azure</a:t>
            </a:r>
            <a:br>
              <a:rPr lang="en-GB" sz="2100" dirty="0"/>
            </a:br>
            <a:r>
              <a:rPr lang="en-GB" sz="2100" dirty="0"/>
              <a:t>Leave current data “on premises”</a:t>
            </a:r>
          </a:p>
          <a:p>
            <a:r>
              <a:rPr lang="en-GB" sz="2100" dirty="0"/>
              <a:t>Query knows if data is in current table or archive table and returns merged results seamlessly </a:t>
            </a:r>
          </a:p>
          <a:p>
            <a:r>
              <a:rPr lang="en-GB" sz="2100" dirty="0"/>
              <a:t>SQL will move data to Azure when it becomes “old” </a:t>
            </a:r>
          </a:p>
          <a:p>
            <a:endParaRPr lang="en-GB" sz="2100" dirty="0"/>
          </a:p>
          <a:p>
            <a:r>
              <a:rPr lang="en-GB" sz="2100" dirty="0"/>
              <a:t>Lots of limitations</a:t>
            </a:r>
          </a:p>
          <a:p>
            <a:r>
              <a:rPr lang="en-GB" sz="2100" dirty="0"/>
              <a:t>Not as cheap as it looks (minimum of  €1500/month)</a:t>
            </a:r>
          </a:p>
        </p:txBody>
      </p:sp>
    </p:spTree>
    <p:extLst>
      <p:ext uri="{BB962C8B-B14F-4D97-AF65-F5344CB8AC3E}">
        <p14:creationId xmlns:p14="http://schemas.microsoft.com/office/powerpoint/2010/main" val="4034994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Sync 2.0</a:t>
            </a:r>
          </a:p>
        </p:txBody>
      </p:sp>
      <p:pic>
        <p:nvPicPr>
          <p:cNvPr id="5" name="Picture 4">
            <a:extLst>
              <a:ext uri="{FF2B5EF4-FFF2-40B4-BE49-F238E27FC236}">
                <a16:creationId xmlns:a16="http://schemas.microsoft.com/office/drawing/2014/main" id="{42BB3272-EB66-4EB6-8BB5-685E509681F4}"/>
              </a:ext>
            </a:extLst>
          </p:cNvPr>
          <p:cNvPicPr>
            <a:picLocks noChangeAspect="1"/>
          </p:cNvPicPr>
          <p:nvPr/>
        </p:nvPicPr>
        <p:blipFill>
          <a:blip r:embed="rId3"/>
          <a:stretch>
            <a:fillRect/>
          </a:stretch>
        </p:blipFill>
        <p:spPr>
          <a:xfrm>
            <a:off x="707680" y="1412387"/>
            <a:ext cx="3045479" cy="2398436"/>
          </a:xfrm>
          <a:prstGeom prst="rect">
            <a:avLst/>
          </a:prstGeom>
        </p:spPr>
      </p:pic>
      <p:sp>
        <p:nvSpPr>
          <p:cNvPr id="3" name="TextBox 2"/>
          <p:cNvSpPr txBox="1"/>
          <p:nvPr/>
        </p:nvSpPr>
        <p:spPr>
          <a:xfrm>
            <a:off x="707680" y="4221088"/>
            <a:ext cx="6552728" cy="1061829"/>
          </a:xfrm>
          <a:prstGeom prst="rect">
            <a:avLst/>
          </a:prstGeom>
          <a:noFill/>
        </p:spPr>
        <p:txBody>
          <a:bodyPr wrap="square" rtlCol="0">
            <a:spAutoFit/>
          </a:bodyPr>
          <a:lstStyle/>
          <a:p>
            <a:r>
              <a:rPr lang="en-GB" sz="2100" dirty="0">
                <a:solidFill>
                  <a:srgbClr val="002060"/>
                </a:solidFill>
              </a:rPr>
              <a:t>Synchronise data between two  databases</a:t>
            </a:r>
          </a:p>
          <a:p>
            <a:r>
              <a:rPr lang="en-GB" sz="2100" dirty="0">
                <a:solidFill>
                  <a:srgbClr val="002060"/>
                </a:solidFill>
              </a:rPr>
              <a:t>Either Azure to Azure</a:t>
            </a:r>
          </a:p>
          <a:p>
            <a:r>
              <a:rPr lang="en-GB" sz="2100" dirty="0">
                <a:solidFill>
                  <a:srgbClr val="002060"/>
                </a:solidFill>
              </a:rPr>
              <a:t>Or Azure to “On Premises”</a:t>
            </a:r>
          </a:p>
        </p:txBody>
      </p:sp>
    </p:spTree>
    <p:extLst>
      <p:ext uri="{BB962C8B-B14F-4D97-AF65-F5344CB8AC3E}">
        <p14:creationId xmlns:p14="http://schemas.microsoft.com/office/powerpoint/2010/main" val="2670187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SQL Database Managed Instance</a:t>
            </a:r>
          </a:p>
        </p:txBody>
      </p:sp>
      <p:sp>
        <p:nvSpPr>
          <p:cNvPr id="3" name="Content Placeholder 2"/>
          <p:cNvSpPr>
            <a:spLocks noGrp="1"/>
          </p:cNvSpPr>
          <p:nvPr>
            <p:ph idx="1"/>
          </p:nvPr>
        </p:nvSpPr>
        <p:spPr/>
        <p:txBody>
          <a:bodyPr>
            <a:normAutofit/>
          </a:bodyPr>
          <a:lstStyle/>
          <a:p>
            <a:r>
              <a:rPr lang="en-GB" sz="2100" dirty="0"/>
              <a:t>Still in preview</a:t>
            </a:r>
          </a:p>
          <a:p>
            <a:r>
              <a:rPr lang="en-GB" sz="2100" dirty="0"/>
              <a:t>Very Limited Access at the moment ( I can’t get onto  it)</a:t>
            </a:r>
          </a:p>
          <a:p>
            <a:r>
              <a:rPr lang="en-GB" sz="2100" dirty="0"/>
              <a:t>Offers </a:t>
            </a:r>
            <a:r>
              <a:rPr lang="en-GB" sz="2100" dirty="0" err="1"/>
              <a:t>Paas</a:t>
            </a:r>
            <a:r>
              <a:rPr lang="en-GB" sz="2100" dirty="0"/>
              <a:t>  SQL Server that looks and acts like a traditional SQL Server</a:t>
            </a:r>
          </a:p>
          <a:p>
            <a:endParaRPr lang="en-GB" sz="2100" dirty="0"/>
          </a:p>
          <a:p>
            <a:r>
              <a:rPr lang="en-GB" sz="2100" dirty="0"/>
              <a:t>Ability to lift  “On Premises” SQL Server to Azure</a:t>
            </a:r>
          </a:p>
          <a:p>
            <a:endParaRPr lang="en-GB" sz="2100" dirty="0"/>
          </a:p>
          <a:p>
            <a:r>
              <a:rPr lang="en-GB" sz="2100" dirty="0"/>
              <a:t>Only Supports </a:t>
            </a:r>
            <a:r>
              <a:rPr lang="en-GB" sz="2100" dirty="0" err="1"/>
              <a:t>vCore</a:t>
            </a:r>
            <a:r>
              <a:rPr lang="en-GB" sz="2100" dirty="0"/>
              <a:t> model</a:t>
            </a:r>
          </a:p>
          <a:p>
            <a:endParaRPr lang="en-GB" sz="2100" dirty="0"/>
          </a:p>
          <a:p>
            <a:r>
              <a:rPr lang="en-GB" sz="2100" dirty="0"/>
              <a:t>Offers </a:t>
            </a:r>
            <a:r>
              <a:rPr lang="en-GB" sz="2100" dirty="0" err="1"/>
              <a:t>Paas</a:t>
            </a:r>
            <a:r>
              <a:rPr lang="en-GB" sz="2100" dirty="0"/>
              <a:t> capabilities like Automatic patching backups and HA</a:t>
            </a:r>
          </a:p>
        </p:txBody>
      </p:sp>
    </p:spTree>
    <p:extLst>
      <p:ext uri="{BB962C8B-B14F-4D97-AF65-F5344CB8AC3E}">
        <p14:creationId xmlns:p14="http://schemas.microsoft.com/office/powerpoint/2010/main" val="1640443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Virtual Machine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44" y="1417638"/>
            <a:ext cx="4463529" cy="4698681"/>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490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Warehouse</a:t>
            </a:r>
          </a:p>
        </p:txBody>
      </p:sp>
      <p:pic>
        <p:nvPicPr>
          <p:cNvPr id="2050" name="Picture 2" descr="C:\Users\david.postlethwaite\AppData\Local\Microsoft\Windows\Temporary Internet Files\Content.Outlook\00H2REYC\DWaaS-01-image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412776"/>
            <a:ext cx="7128792" cy="44326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266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Lake</a:t>
            </a:r>
          </a:p>
        </p:txBody>
      </p:sp>
      <p:pic>
        <p:nvPicPr>
          <p:cNvPr id="3074" name="Picture 2" descr="C:\Users\david.postlethwaite\AppData\Local\Microsoft\Windows\Temporary Internet Files\Content.Outlook\00H2REYC\data-lake-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1" y="1700808"/>
            <a:ext cx="7257743" cy="281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29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EC605-CD5C-4EE7-A483-CE098D0BB3AB}"/>
              </a:ext>
            </a:extLst>
          </p:cNvPr>
          <p:cNvSpPr>
            <a:spLocks noGrp="1"/>
          </p:cNvSpPr>
          <p:nvPr>
            <p:ph type="title"/>
          </p:nvPr>
        </p:nvSpPr>
        <p:spPr/>
        <p:txBody>
          <a:bodyPr/>
          <a:lstStyle/>
          <a:p>
            <a:r>
              <a:rPr lang="en-GB" dirty="0"/>
              <a:t>Do You need a DBA with SQL Azure</a:t>
            </a:r>
          </a:p>
        </p:txBody>
      </p:sp>
      <p:sp>
        <p:nvSpPr>
          <p:cNvPr id="3" name="Content Placeholder 2">
            <a:extLst>
              <a:ext uri="{FF2B5EF4-FFF2-40B4-BE49-F238E27FC236}">
                <a16:creationId xmlns:a16="http://schemas.microsoft.com/office/drawing/2014/main" id="{82C8AD0B-DEE7-4184-A6A1-331C35D71D33}"/>
              </a:ext>
            </a:extLst>
          </p:cNvPr>
          <p:cNvSpPr>
            <a:spLocks noGrp="1"/>
          </p:cNvSpPr>
          <p:nvPr>
            <p:ph idx="1"/>
          </p:nvPr>
        </p:nvSpPr>
        <p:spPr/>
        <p:txBody>
          <a:bodyPr/>
          <a:lstStyle/>
          <a:p>
            <a:r>
              <a:rPr lang="en-GB" dirty="0"/>
              <a:t>Answers on a  post card….</a:t>
            </a:r>
          </a:p>
        </p:txBody>
      </p:sp>
    </p:spTree>
    <p:extLst>
      <p:ext uri="{BB962C8B-B14F-4D97-AF65-F5344CB8AC3E}">
        <p14:creationId xmlns:p14="http://schemas.microsoft.com/office/powerpoint/2010/main" val="4019190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Grammar	</a:t>
            </a:r>
          </a:p>
        </p:txBody>
      </p:sp>
      <p:sp>
        <p:nvSpPr>
          <p:cNvPr id="7" name="Rectangle 6"/>
          <p:cNvSpPr/>
          <p:nvPr/>
        </p:nvSpPr>
        <p:spPr>
          <a:xfrm>
            <a:off x="4103564" y="2629632"/>
            <a:ext cx="5372244" cy="1191480"/>
          </a:xfrm>
          <a:prstGeom prst="rect">
            <a:avLst/>
          </a:prstGeom>
        </p:spPr>
        <p:txBody>
          <a:bodyPr wrap="square">
            <a:spAutoFit/>
          </a:bodyPr>
          <a:lstStyle/>
          <a:p>
            <a:r>
              <a:rPr lang="en-GB" sz="2381" dirty="0">
                <a:solidFill>
                  <a:srgbClr val="1F497D"/>
                </a:solidFill>
              </a:rPr>
              <a:t>– short for premises</a:t>
            </a:r>
          </a:p>
          <a:p>
            <a:r>
              <a:rPr lang="en-GB" sz="2381" dirty="0">
                <a:solidFill>
                  <a:srgbClr val="1F497D"/>
                </a:solidFill>
              </a:rPr>
              <a:t>– a proposition or assumption</a:t>
            </a:r>
          </a:p>
          <a:p>
            <a:r>
              <a:rPr lang="en-GB" sz="2381" dirty="0">
                <a:solidFill>
                  <a:srgbClr val="1F497D"/>
                </a:solidFill>
              </a:rPr>
              <a:t>– a building or property</a:t>
            </a:r>
          </a:p>
        </p:txBody>
      </p:sp>
      <p:sp>
        <p:nvSpPr>
          <p:cNvPr id="8" name="Rectangle 7"/>
          <p:cNvSpPr/>
          <p:nvPr/>
        </p:nvSpPr>
        <p:spPr>
          <a:xfrm>
            <a:off x="1981200" y="2629633"/>
            <a:ext cx="1888264" cy="1191480"/>
          </a:xfrm>
          <a:prstGeom prst="rect">
            <a:avLst/>
          </a:prstGeom>
        </p:spPr>
        <p:txBody>
          <a:bodyPr wrap="square">
            <a:spAutoFit/>
          </a:bodyPr>
          <a:lstStyle/>
          <a:p>
            <a:r>
              <a:rPr lang="en-GB" sz="2381" dirty="0">
                <a:solidFill>
                  <a:srgbClr val="1F497D"/>
                </a:solidFill>
              </a:rPr>
              <a:t>Prem</a:t>
            </a:r>
          </a:p>
          <a:p>
            <a:r>
              <a:rPr lang="en-GB" sz="2381" dirty="0">
                <a:solidFill>
                  <a:srgbClr val="1F497D"/>
                </a:solidFill>
              </a:rPr>
              <a:t>Premise</a:t>
            </a:r>
          </a:p>
          <a:p>
            <a:r>
              <a:rPr lang="en-GB" sz="2381" dirty="0">
                <a:solidFill>
                  <a:srgbClr val="1F497D"/>
                </a:solidFill>
              </a:rPr>
              <a:t>Premises</a:t>
            </a:r>
          </a:p>
        </p:txBody>
      </p:sp>
    </p:spTree>
    <p:extLst>
      <p:ext uri="{BB962C8B-B14F-4D97-AF65-F5344CB8AC3E}">
        <p14:creationId xmlns:p14="http://schemas.microsoft.com/office/powerpoint/2010/main" val="1020210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a:extLst>
              <a:ext uri="{FF2B5EF4-FFF2-40B4-BE49-F238E27FC236}">
                <a16:creationId xmlns:a16="http://schemas.microsoft.com/office/drawing/2014/main" id="{55B1D394-6341-47CB-A102-8470E80AD2E7}"/>
              </a:ext>
            </a:extLst>
          </p:cNvPr>
          <p:cNvSpPr txBox="1">
            <a:spLocks/>
          </p:cNvSpPr>
          <p:nvPr/>
        </p:nvSpPr>
        <p:spPr>
          <a:xfrm>
            <a:off x="361038" y="360363"/>
            <a:ext cx="10800000" cy="720000"/>
          </a:xfrm>
          <a:prstGeom prst="rect">
            <a:avLst/>
          </a:prstGeom>
        </p:spPr>
        <p:txBody>
          <a:bodyPr vert="horz" lIns="91440" tIns="45720" rIns="91440" bIns="45720" rtlCol="0" anchor="ctr">
            <a:normAutofit lnSpcReduction="10000"/>
          </a:bodyPr>
          <a:lstStyle>
            <a:lvl1pPr algn="l" defTabSz="914400" rtl="0" eaLnBrk="1" latinLnBrk="0" hangingPunct="1">
              <a:spcBef>
                <a:spcPct val="0"/>
              </a:spcBef>
              <a:buNone/>
              <a:defRPr sz="4400" b="1" kern="1200">
                <a:solidFill>
                  <a:schemeClr val="tx1"/>
                </a:solidFill>
                <a:latin typeface="+mj-lt"/>
                <a:ea typeface="+mj-ea"/>
                <a:cs typeface="+mj-cs"/>
              </a:defRPr>
            </a:lvl1pPr>
          </a:lstStyle>
          <a:p>
            <a:r>
              <a:rPr lang="en-GB" dirty="0"/>
              <a:t>Cloud Service Models</a:t>
            </a:r>
          </a:p>
        </p:txBody>
      </p:sp>
      <p:grpSp>
        <p:nvGrpSpPr>
          <p:cNvPr id="58" name="Group 57">
            <a:extLst>
              <a:ext uri="{FF2B5EF4-FFF2-40B4-BE49-F238E27FC236}">
                <a16:creationId xmlns:a16="http://schemas.microsoft.com/office/drawing/2014/main" id="{D91FC89B-3132-40C6-AFF5-2E9E058E61BC}"/>
              </a:ext>
            </a:extLst>
          </p:cNvPr>
          <p:cNvGrpSpPr/>
          <p:nvPr/>
        </p:nvGrpSpPr>
        <p:grpSpPr>
          <a:xfrm>
            <a:off x="826368" y="2640245"/>
            <a:ext cx="1819154" cy="3176123"/>
            <a:chOff x="630897" y="1849997"/>
            <a:chExt cx="1443892" cy="3361306"/>
          </a:xfrm>
        </p:grpSpPr>
        <p:sp>
          <p:nvSpPr>
            <p:cNvPr id="59" name="Rounded Rectangle 7">
              <a:extLst>
                <a:ext uri="{FF2B5EF4-FFF2-40B4-BE49-F238E27FC236}">
                  <a16:creationId xmlns:a16="http://schemas.microsoft.com/office/drawing/2014/main" id="{85417CB5-350D-4B10-82D4-CD7DC84879D2}"/>
                </a:ext>
              </a:extLst>
            </p:cNvPr>
            <p:cNvSpPr/>
            <p:nvPr/>
          </p:nvSpPr>
          <p:spPr>
            <a:xfrm>
              <a:off x="630899" y="1849997"/>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Application</a:t>
              </a:r>
            </a:p>
          </p:txBody>
        </p:sp>
        <p:sp>
          <p:nvSpPr>
            <p:cNvPr id="60" name="Rounded Rectangle 8">
              <a:extLst>
                <a:ext uri="{FF2B5EF4-FFF2-40B4-BE49-F238E27FC236}">
                  <a16:creationId xmlns:a16="http://schemas.microsoft.com/office/drawing/2014/main" id="{4F7111E5-706C-43FC-A022-53F10C6EA191}"/>
                </a:ext>
              </a:extLst>
            </p:cNvPr>
            <p:cNvSpPr/>
            <p:nvPr/>
          </p:nvSpPr>
          <p:spPr>
            <a:xfrm>
              <a:off x="635112" y="2242225"/>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Data</a:t>
              </a:r>
            </a:p>
          </p:txBody>
        </p:sp>
        <p:sp>
          <p:nvSpPr>
            <p:cNvPr id="61" name="Rounded Rectangle 9">
              <a:extLst>
                <a:ext uri="{FF2B5EF4-FFF2-40B4-BE49-F238E27FC236}">
                  <a16:creationId xmlns:a16="http://schemas.microsoft.com/office/drawing/2014/main" id="{16FEFD61-4FA7-46FA-BCA8-5534C874CCC7}"/>
                </a:ext>
              </a:extLst>
            </p:cNvPr>
            <p:cNvSpPr/>
            <p:nvPr/>
          </p:nvSpPr>
          <p:spPr>
            <a:xfrm>
              <a:off x="631426" y="2634453"/>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Runtime</a:t>
              </a:r>
            </a:p>
          </p:txBody>
        </p:sp>
        <p:sp>
          <p:nvSpPr>
            <p:cNvPr id="62" name="Rounded Rectangle 10">
              <a:extLst>
                <a:ext uri="{FF2B5EF4-FFF2-40B4-BE49-F238E27FC236}">
                  <a16:creationId xmlns:a16="http://schemas.microsoft.com/office/drawing/2014/main" id="{9AB07CB7-658D-4701-82BE-02E307E34C1E}"/>
                </a:ext>
              </a:extLst>
            </p:cNvPr>
            <p:cNvSpPr/>
            <p:nvPr/>
          </p:nvSpPr>
          <p:spPr>
            <a:xfrm>
              <a:off x="630898" y="3026681"/>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Middleware</a:t>
              </a:r>
            </a:p>
          </p:txBody>
        </p:sp>
        <p:sp>
          <p:nvSpPr>
            <p:cNvPr id="63" name="Rounded Rectangle 11">
              <a:extLst>
                <a:ext uri="{FF2B5EF4-FFF2-40B4-BE49-F238E27FC236}">
                  <a16:creationId xmlns:a16="http://schemas.microsoft.com/office/drawing/2014/main" id="{B7D6339D-3D05-403C-8091-6A3E0DF63C3C}"/>
                </a:ext>
              </a:extLst>
            </p:cNvPr>
            <p:cNvSpPr/>
            <p:nvPr/>
          </p:nvSpPr>
          <p:spPr>
            <a:xfrm>
              <a:off x="632480" y="3418909"/>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Operating System</a:t>
              </a:r>
            </a:p>
          </p:txBody>
        </p:sp>
        <p:sp>
          <p:nvSpPr>
            <p:cNvPr id="64" name="Rounded Rectangle 12">
              <a:extLst>
                <a:ext uri="{FF2B5EF4-FFF2-40B4-BE49-F238E27FC236}">
                  <a16:creationId xmlns:a16="http://schemas.microsoft.com/office/drawing/2014/main" id="{5CC61E50-4A97-45EB-ABB8-48825957E615}"/>
                </a:ext>
              </a:extLst>
            </p:cNvPr>
            <p:cNvSpPr/>
            <p:nvPr/>
          </p:nvSpPr>
          <p:spPr>
            <a:xfrm>
              <a:off x="635112" y="3811137"/>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Virtualisation</a:t>
              </a:r>
            </a:p>
          </p:txBody>
        </p:sp>
        <p:sp>
          <p:nvSpPr>
            <p:cNvPr id="65" name="Rounded Rectangle 13">
              <a:extLst>
                <a:ext uri="{FF2B5EF4-FFF2-40B4-BE49-F238E27FC236}">
                  <a16:creationId xmlns:a16="http://schemas.microsoft.com/office/drawing/2014/main" id="{3594AC41-A82A-4C6D-9C9E-F3A375C78003}"/>
                </a:ext>
              </a:extLst>
            </p:cNvPr>
            <p:cNvSpPr/>
            <p:nvPr/>
          </p:nvSpPr>
          <p:spPr>
            <a:xfrm>
              <a:off x="635112" y="4203365"/>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Servers</a:t>
              </a:r>
            </a:p>
          </p:txBody>
        </p:sp>
        <p:sp>
          <p:nvSpPr>
            <p:cNvPr id="66" name="Rounded Rectangle 14">
              <a:extLst>
                <a:ext uri="{FF2B5EF4-FFF2-40B4-BE49-F238E27FC236}">
                  <a16:creationId xmlns:a16="http://schemas.microsoft.com/office/drawing/2014/main" id="{D3A74CE1-DF7F-43D6-B6B5-AF0E13CFE6D1}"/>
                </a:ext>
              </a:extLst>
            </p:cNvPr>
            <p:cNvSpPr/>
            <p:nvPr/>
          </p:nvSpPr>
          <p:spPr>
            <a:xfrm>
              <a:off x="630897" y="4595593"/>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Storage</a:t>
              </a:r>
            </a:p>
          </p:txBody>
        </p:sp>
        <p:sp>
          <p:nvSpPr>
            <p:cNvPr id="67" name="Rounded Rectangle 15">
              <a:extLst>
                <a:ext uri="{FF2B5EF4-FFF2-40B4-BE49-F238E27FC236}">
                  <a16:creationId xmlns:a16="http://schemas.microsoft.com/office/drawing/2014/main" id="{301A4FD1-EC50-485B-9799-2FA7617A1920}"/>
                </a:ext>
              </a:extLst>
            </p:cNvPr>
            <p:cNvSpPr/>
            <p:nvPr/>
          </p:nvSpPr>
          <p:spPr>
            <a:xfrm>
              <a:off x="635112" y="4987824"/>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Networking</a:t>
              </a:r>
            </a:p>
          </p:txBody>
        </p:sp>
      </p:grpSp>
      <p:grpSp>
        <p:nvGrpSpPr>
          <p:cNvPr id="68" name="Group 67">
            <a:extLst>
              <a:ext uri="{FF2B5EF4-FFF2-40B4-BE49-F238E27FC236}">
                <a16:creationId xmlns:a16="http://schemas.microsoft.com/office/drawing/2014/main" id="{44B2340C-0130-47A3-A583-F3613C472D0D}"/>
              </a:ext>
            </a:extLst>
          </p:cNvPr>
          <p:cNvGrpSpPr/>
          <p:nvPr/>
        </p:nvGrpSpPr>
        <p:grpSpPr>
          <a:xfrm>
            <a:off x="2979349" y="2632390"/>
            <a:ext cx="1829773" cy="3192622"/>
            <a:chOff x="2216782" y="1832536"/>
            <a:chExt cx="1452321" cy="3378767"/>
          </a:xfrm>
        </p:grpSpPr>
        <p:sp>
          <p:nvSpPr>
            <p:cNvPr id="69" name="Rounded Rectangle 16">
              <a:extLst>
                <a:ext uri="{FF2B5EF4-FFF2-40B4-BE49-F238E27FC236}">
                  <a16:creationId xmlns:a16="http://schemas.microsoft.com/office/drawing/2014/main" id="{B3E9AC8A-46B1-4F49-921E-DB6AB97E9D7A}"/>
                </a:ext>
              </a:extLst>
            </p:cNvPr>
            <p:cNvSpPr/>
            <p:nvPr/>
          </p:nvSpPr>
          <p:spPr>
            <a:xfrm>
              <a:off x="2225213" y="1832536"/>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Application</a:t>
              </a:r>
            </a:p>
          </p:txBody>
        </p:sp>
        <p:sp>
          <p:nvSpPr>
            <p:cNvPr id="70" name="Rounded Rectangle 17">
              <a:extLst>
                <a:ext uri="{FF2B5EF4-FFF2-40B4-BE49-F238E27FC236}">
                  <a16:creationId xmlns:a16="http://schemas.microsoft.com/office/drawing/2014/main" id="{FA42B427-F2D5-4250-9EDB-F8BE995633E1}"/>
                </a:ext>
              </a:extLst>
            </p:cNvPr>
            <p:cNvSpPr/>
            <p:nvPr/>
          </p:nvSpPr>
          <p:spPr>
            <a:xfrm>
              <a:off x="2229426" y="2226947"/>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Data</a:t>
              </a:r>
            </a:p>
          </p:txBody>
        </p:sp>
        <p:sp>
          <p:nvSpPr>
            <p:cNvPr id="71" name="Rounded Rectangle 18">
              <a:extLst>
                <a:ext uri="{FF2B5EF4-FFF2-40B4-BE49-F238E27FC236}">
                  <a16:creationId xmlns:a16="http://schemas.microsoft.com/office/drawing/2014/main" id="{9DD3C599-5196-41E7-99B5-0CD7269DDDA8}"/>
                </a:ext>
              </a:extLst>
            </p:cNvPr>
            <p:cNvSpPr/>
            <p:nvPr/>
          </p:nvSpPr>
          <p:spPr>
            <a:xfrm>
              <a:off x="2225213" y="2621358"/>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Runtime</a:t>
              </a:r>
            </a:p>
          </p:txBody>
        </p:sp>
        <p:sp>
          <p:nvSpPr>
            <p:cNvPr id="72" name="Rounded Rectangle 19">
              <a:extLst>
                <a:ext uri="{FF2B5EF4-FFF2-40B4-BE49-F238E27FC236}">
                  <a16:creationId xmlns:a16="http://schemas.microsoft.com/office/drawing/2014/main" id="{C20CAD56-C3CF-42BF-9739-ED0387F53D58}"/>
                </a:ext>
              </a:extLst>
            </p:cNvPr>
            <p:cNvSpPr/>
            <p:nvPr/>
          </p:nvSpPr>
          <p:spPr>
            <a:xfrm>
              <a:off x="2225213" y="3015769"/>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Middleware</a:t>
              </a:r>
            </a:p>
          </p:txBody>
        </p:sp>
        <p:sp>
          <p:nvSpPr>
            <p:cNvPr id="73" name="Rounded Rectangle 20">
              <a:extLst>
                <a:ext uri="{FF2B5EF4-FFF2-40B4-BE49-F238E27FC236}">
                  <a16:creationId xmlns:a16="http://schemas.microsoft.com/office/drawing/2014/main" id="{7C1F6A08-89CC-4CC1-8BEA-0FA2D0F57C06}"/>
                </a:ext>
              </a:extLst>
            </p:cNvPr>
            <p:cNvSpPr/>
            <p:nvPr/>
          </p:nvSpPr>
          <p:spPr>
            <a:xfrm>
              <a:off x="2225213" y="3410180"/>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Operating System</a:t>
              </a:r>
            </a:p>
          </p:txBody>
        </p:sp>
        <p:sp>
          <p:nvSpPr>
            <p:cNvPr id="74" name="Rounded Rectangle 21">
              <a:extLst>
                <a:ext uri="{FF2B5EF4-FFF2-40B4-BE49-F238E27FC236}">
                  <a16:creationId xmlns:a16="http://schemas.microsoft.com/office/drawing/2014/main" id="{F3A2D4A6-6F2D-42CF-B3E7-F59CF8F78623}"/>
                </a:ext>
              </a:extLst>
            </p:cNvPr>
            <p:cNvSpPr/>
            <p:nvPr/>
          </p:nvSpPr>
          <p:spPr>
            <a:xfrm>
              <a:off x="2225213" y="3804591"/>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Virtualisation</a:t>
              </a:r>
            </a:p>
          </p:txBody>
        </p:sp>
        <p:sp>
          <p:nvSpPr>
            <p:cNvPr id="75" name="Rounded Rectangle 22">
              <a:extLst>
                <a:ext uri="{FF2B5EF4-FFF2-40B4-BE49-F238E27FC236}">
                  <a16:creationId xmlns:a16="http://schemas.microsoft.com/office/drawing/2014/main" id="{A37D0482-91AB-4B9F-B7D3-DBFA58910B25}"/>
                </a:ext>
              </a:extLst>
            </p:cNvPr>
            <p:cNvSpPr/>
            <p:nvPr/>
          </p:nvSpPr>
          <p:spPr>
            <a:xfrm>
              <a:off x="2220998" y="4199002"/>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Servers</a:t>
              </a:r>
            </a:p>
          </p:txBody>
        </p:sp>
        <p:sp>
          <p:nvSpPr>
            <p:cNvPr id="76" name="Rounded Rectangle 23">
              <a:extLst>
                <a:ext uri="{FF2B5EF4-FFF2-40B4-BE49-F238E27FC236}">
                  <a16:creationId xmlns:a16="http://schemas.microsoft.com/office/drawing/2014/main" id="{AF9A7BA9-BF8F-4C22-829D-7CFE7752C7AA}"/>
                </a:ext>
              </a:extLst>
            </p:cNvPr>
            <p:cNvSpPr/>
            <p:nvPr/>
          </p:nvSpPr>
          <p:spPr>
            <a:xfrm>
              <a:off x="2216783" y="4593413"/>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Storage</a:t>
              </a:r>
            </a:p>
          </p:txBody>
        </p:sp>
        <p:sp>
          <p:nvSpPr>
            <p:cNvPr id="77" name="Rounded Rectangle 24">
              <a:extLst>
                <a:ext uri="{FF2B5EF4-FFF2-40B4-BE49-F238E27FC236}">
                  <a16:creationId xmlns:a16="http://schemas.microsoft.com/office/drawing/2014/main" id="{7E2C5481-A939-4B33-B8FB-5A6DAAF7C069}"/>
                </a:ext>
              </a:extLst>
            </p:cNvPr>
            <p:cNvSpPr/>
            <p:nvPr/>
          </p:nvSpPr>
          <p:spPr>
            <a:xfrm>
              <a:off x="2216782" y="4987824"/>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Networking</a:t>
              </a:r>
            </a:p>
          </p:txBody>
        </p:sp>
      </p:grpSp>
      <p:grpSp>
        <p:nvGrpSpPr>
          <p:cNvPr id="78" name="Group 77">
            <a:extLst>
              <a:ext uri="{FF2B5EF4-FFF2-40B4-BE49-F238E27FC236}">
                <a16:creationId xmlns:a16="http://schemas.microsoft.com/office/drawing/2014/main" id="{ED7A3C05-75F0-48B4-89D9-0F9C1935BE9B}"/>
              </a:ext>
            </a:extLst>
          </p:cNvPr>
          <p:cNvGrpSpPr/>
          <p:nvPr/>
        </p:nvGrpSpPr>
        <p:grpSpPr>
          <a:xfrm>
            <a:off x="5212930" y="2632651"/>
            <a:ext cx="1838570" cy="3192622"/>
            <a:chOff x="3962573" y="1832536"/>
            <a:chExt cx="1459303" cy="3378767"/>
          </a:xfrm>
        </p:grpSpPr>
        <p:sp>
          <p:nvSpPr>
            <p:cNvPr id="79" name="Rounded Rectangle 25">
              <a:extLst>
                <a:ext uri="{FF2B5EF4-FFF2-40B4-BE49-F238E27FC236}">
                  <a16:creationId xmlns:a16="http://schemas.microsoft.com/office/drawing/2014/main" id="{45757E0E-E9D5-4B0F-ACAE-1F6C1D5F2720}"/>
                </a:ext>
              </a:extLst>
            </p:cNvPr>
            <p:cNvSpPr/>
            <p:nvPr/>
          </p:nvSpPr>
          <p:spPr>
            <a:xfrm>
              <a:off x="3962573" y="1832536"/>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Application</a:t>
              </a:r>
            </a:p>
          </p:txBody>
        </p:sp>
        <p:sp>
          <p:nvSpPr>
            <p:cNvPr id="80" name="Rounded Rectangle 26">
              <a:extLst>
                <a:ext uri="{FF2B5EF4-FFF2-40B4-BE49-F238E27FC236}">
                  <a16:creationId xmlns:a16="http://schemas.microsoft.com/office/drawing/2014/main" id="{F71CB319-A85E-4614-BF0C-D835BCE62BB2}"/>
                </a:ext>
              </a:extLst>
            </p:cNvPr>
            <p:cNvSpPr/>
            <p:nvPr/>
          </p:nvSpPr>
          <p:spPr>
            <a:xfrm>
              <a:off x="3966786" y="2226947"/>
              <a:ext cx="1439677" cy="223479"/>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Data</a:t>
              </a:r>
            </a:p>
          </p:txBody>
        </p:sp>
        <p:sp>
          <p:nvSpPr>
            <p:cNvPr id="81" name="Rounded Rectangle 27">
              <a:extLst>
                <a:ext uri="{FF2B5EF4-FFF2-40B4-BE49-F238E27FC236}">
                  <a16:creationId xmlns:a16="http://schemas.microsoft.com/office/drawing/2014/main" id="{26512015-1CEA-4942-B88C-1C22AD06AF6C}"/>
                </a:ext>
              </a:extLst>
            </p:cNvPr>
            <p:cNvSpPr/>
            <p:nvPr/>
          </p:nvSpPr>
          <p:spPr>
            <a:xfrm>
              <a:off x="3962573" y="2621358"/>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Runtime</a:t>
              </a:r>
            </a:p>
          </p:txBody>
        </p:sp>
        <p:sp>
          <p:nvSpPr>
            <p:cNvPr id="82" name="Rounded Rectangle 28">
              <a:extLst>
                <a:ext uri="{FF2B5EF4-FFF2-40B4-BE49-F238E27FC236}">
                  <a16:creationId xmlns:a16="http://schemas.microsoft.com/office/drawing/2014/main" id="{81C6CE9A-279E-4899-B681-4749DF8C1B56}"/>
                </a:ext>
              </a:extLst>
            </p:cNvPr>
            <p:cNvSpPr/>
            <p:nvPr/>
          </p:nvSpPr>
          <p:spPr>
            <a:xfrm>
              <a:off x="3962573" y="3015769"/>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Middleware</a:t>
              </a:r>
            </a:p>
          </p:txBody>
        </p:sp>
        <p:sp>
          <p:nvSpPr>
            <p:cNvPr id="83" name="Rounded Rectangle 29">
              <a:extLst>
                <a:ext uri="{FF2B5EF4-FFF2-40B4-BE49-F238E27FC236}">
                  <a16:creationId xmlns:a16="http://schemas.microsoft.com/office/drawing/2014/main" id="{8EA006AD-770A-442F-BF7F-C7D26CFF3B0F}"/>
                </a:ext>
              </a:extLst>
            </p:cNvPr>
            <p:cNvSpPr/>
            <p:nvPr/>
          </p:nvSpPr>
          <p:spPr>
            <a:xfrm>
              <a:off x="3962573" y="3410180"/>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Operating System</a:t>
              </a:r>
            </a:p>
          </p:txBody>
        </p:sp>
        <p:sp>
          <p:nvSpPr>
            <p:cNvPr id="84" name="Rounded Rectangle 30">
              <a:extLst>
                <a:ext uri="{FF2B5EF4-FFF2-40B4-BE49-F238E27FC236}">
                  <a16:creationId xmlns:a16="http://schemas.microsoft.com/office/drawing/2014/main" id="{67F7F757-4982-4EB0-8ABE-E3C1A109694E}"/>
                </a:ext>
              </a:extLst>
            </p:cNvPr>
            <p:cNvSpPr/>
            <p:nvPr/>
          </p:nvSpPr>
          <p:spPr>
            <a:xfrm>
              <a:off x="3962573" y="3804591"/>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Virtualisation</a:t>
              </a:r>
            </a:p>
          </p:txBody>
        </p:sp>
        <p:sp>
          <p:nvSpPr>
            <p:cNvPr id="85" name="Rounded Rectangle 31">
              <a:extLst>
                <a:ext uri="{FF2B5EF4-FFF2-40B4-BE49-F238E27FC236}">
                  <a16:creationId xmlns:a16="http://schemas.microsoft.com/office/drawing/2014/main" id="{D6544EA8-6CF8-4B1F-854A-BD00A1797514}"/>
                </a:ext>
              </a:extLst>
            </p:cNvPr>
            <p:cNvSpPr/>
            <p:nvPr/>
          </p:nvSpPr>
          <p:spPr>
            <a:xfrm>
              <a:off x="3982199" y="4199002"/>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Servers</a:t>
              </a:r>
            </a:p>
          </p:txBody>
        </p:sp>
        <p:sp>
          <p:nvSpPr>
            <p:cNvPr id="86" name="Rounded Rectangle 32">
              <a:extLst>
                <a:ext uri="{FF2B5EF4-FFF2-40B4-BE49-F238E27FC236}">
                  <a16:creationId xmlns:a16="http://schemas.microsoft.com/office/drawing/2014/main" id="{FD86B51A-8C35-4A35-924A-405D625DE5E9}"/>
                </a:ext>
              </a:extLst>
            </p:cNvPr>
            <p:cNvSpPr/>
            <p:nvPr/>
          </p:nvSpPr>
          <p:spPr>
            <a:xfrm>
              <a:off x="3973769" y="4593413"/>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Storage</a:t>
              </a:r>
            </a:p>
          </p:txBody>
        </p:sp>
        <p:sp>
          <p:nvSpPr>
            <p:cNvPr id="87" name="Rounded Rectangle 33">
              <a:extLst>
                <a:ext uri="{FF2B5EF4-FFF2-40B4-BE49-F238E27FC236}">
                  <a16:creationId xmlns:a16="http://schemas.microsoft.com/office/drawing/2014/main" id="{2001F4D1-EFD3-4927-B11C-14F1B172E38D}"/>
                </a:ext>
              </a:extLst>
            </p:cNvPr>
            <p:cNvSpPr/>
            <p:nvPr/>
          </p:nvSpPr>
          <p:spPr>
            <a:xfrm>
              <a:off x="3973769" y="4987824"/>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Networking</a:t>
              </a:r>
            </a:p>
          </p:txBody>
        </p:sp>
      </p:grpSp>
      <p:grpSp>
        <p:nvGrpSpPr>
          <p:cNvPr id="88" name="Group 87">
            <a:extLst>
              <a:ext uri="{FF2B5EF4-FFF2-40B4-BE49-F238E27FC236}">
                <a16:creationId xmlns:a16="http://schemas.microsoft.com/office/drawing/2014/main" id="{3C66F94B-C748-4E2C-81F1-99132542665C}"/>
              </a:ext>
            </a:extLst>
          </p:cNvPr>
          <p:cNvGrpSpPr/>
          <p:nvPr/>
        </p:nvGrpSpPr>
        <p:grpSpPr>
          <a:xfrm>
            <a:off x="7396690" y="2640641"/>
            <a:ext cx="1838570" cy="3184632"/>
            <a:chOff x="5846237" y="1840992"/>
            <a:chExt cx="1459303" cy="3370311"/>
          </a:xfrm>
        </p:grpSpPr>
        <p:sp>
          <p:nvSpPr>
            <p:cNvPr id="89" name="Rounded Rectangle 34">
              <a:extLst>
                <a:ext uri="{FF2B5EF4-FFF2-40B4-BE49-F238E27FC236}">
                  <a16:creationId xmlns:a16="http://schemas.microsoft.com/office/drawing/2014/main" id="{49EF5B8D-A4D9-47AA-9017-96560DFAE9F4}"/>
                </a:ext>
              </a:extLst>
            </p:cNvPr>
            <p:cNvSpPr/>
            <p:nvPr/>
          </p:nvSpPr>
          <p:spPr>
            <a:xfrm>
              <a:off x="5846237" y="1840992"/>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Application</a:t>
              </a:r>
            </a:p>
          </p:txBody>
        </p:sp>
        <p:sp>
          <p:nvSpPr>
            <p:cNvPr id="90" name="Rounded Rectangle 35">
              <a:extLst>
                <a:ext uri="{FF2B5EF4-FFF2-40B4-BE49-F238E27FC236}">
                  <a16:creationId xmlns:a16="http://schemas.microsoft.com/office/drawing/2014/main" id="{2E49668C-C332-4A70-848E-CC001A27EBB8}"/>
                </a:ext>
              </a:extLst>
            </p:cNvPr>
            <p:cNvSpPr/>
            <p:nvPr/>
          </p:nvSpPr>
          <p:spPr>
            <a:xfrm>
              <a:off x="5850450" y="2234346"/>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Data</a:t>
              </a:r>
            </a:p>
          </p:txBody>
        </p:sp>
        <p:sp>
          <p:nvSpPr>
            <p:cNvPr id="91" name="Rounded Rectangle 36">
              <a:extLst>
                <a:ext uri="{FF2B5EF4-FFF2-40B4-BE49-F238E27FC236}">
                  <a16:creationId xmlns:a16="http://schemas.microsoft.com/office/drawing/2014/main" id="{EA62B16C-3824-47A5-B16D-F58794DCF630}"/>
                </a:ext>
              </a:extLst>
            </p:cNvPr>
            <p:cNvSpPr/>
            <p:nvPr/>
          </p:nvSpPr>
          <p:spPr>
            <a:xfrm>
              <a:off x="5846237" y="2627700"/>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Runtime</a:t>
              </a:r>
            </a:p>
          </p:txBody>
        </p:sp>
        <p:sp>
          <p:nvSpPr>
            <p:cNvPr id="92" name="Rounded Rectangle 37">
              <a:extLst>
                <a:ext uri="{FF2B5EF4-FFF2-40B4-BE49-F238E27FC236}">
                  <a16:creationId xmlns:a16="http://schemas.microsoft.com/office/drawing/2014/main" id="{3B7F6661-4520-43F7-B7A9-F71181CC5E02}"/>
                </a:ext>
              </a:extLst>
            </p:cNvPr>
            <p:cNvSpPr/>
            <p:nvPr/>
          </p:nvSpPr>
          <p:spPr>
            <a:xfrm>
              <a:off x="5846237" y="3021054"/>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Middleware</a:t>
              </a:r>
            </a:p>
          </p:txBody>
        </p:sp>
        <p:sp>
          <p:nvSpPr>
            <p:cNvPr id="93" name="Rounded Rectangle 38">
              <a:extLst>
                <a:ext uri="{FF2B5EF4-FFF2-40B4-BE49-F238E27FC236}">
                  <a16:creationId xmlns:a16="http://schemas.microsoft.com/office/drawing/2014/main" id="{12433335-0F31-4107-91A7-74A8117B1F34}"/>
                </a:ext>
              </a:extLst>
            </p:cNvPr>
            <p:cNvSpPr/>
            <p:nvPr/>
          </p:nvSpPr>
          <p:spPr>
            <a:xfrm>
              <a:off x="5846237" y="3414408"/>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Operating System</a:t>
              </a:r>
            </a:p>
          </p:txBody>
        </p:sp>
        <p:sp>
          <p:nvSpPr>
            <p:cNvPr id="94" name="Rounded Rectangle 39">
              <a:extLst>
                <a:ext uri="{FF2B5EF4-FFF2-40B4-BE49-F238E27FC236}">
                  <a16:creationId xmlns:a16="http://schemas.microsoft.com/office/drawing/2014/main" id="{5D9FF150-2BB3-4D57-8A7F-D8E536343E2F}"/>
                </a:ext>
              </a:extLst>
            </p:cNvPr>
            <p:cNvSpPr/>
            <p:nvPr/>
          </p:nvSpPr>
          <p:spPr>
            <a:xfrm>
              <a:off x="5846237" y="3807762"/>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Virtualisation</a:t>
              </a:r>
            </a:p>
          </p:txBody>
        </p:sp>
        <p:sp>
          <p:nvSpPr>
            <p:cNvPr id="95" name="Rounded Rectangle 40">
              <a:extLst>
                <a:ext uri="{FF2B5EF4-FFF2-40B4-BE49-F238E27FC236}">
                  <a16:creationId xmlns:a16="http://schemas.microsoft.com/office/drawing/2014/main" id="{D8F238D2-A4A7-45B7-8BF6-B60552F9B01A}"/>
                </a:ext>
              </a:extLst>
            </p:cNvPr>
            <p:cNvSpPr/>
            <p:nvPr/>
          </p:nvSpPr>
          <p:spPr>
            <a:xfrm>
              <a:off x="5865863" y="4201116"/>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Servers</a:t>
              </a:r>
            </a:p>
          </p:txBody>
        </p:sp>
        <p:sp>
          <p:nvSpPr>
            <p:cNvPr id="96" name="Rounded Rectangle 41">
              <a:extLst>
                <a:ext uri="{FF2B5EF4-FFF2-40B4-BE49-F238E27FC236}">
                  <a16:creationId xmlns:a16="http://schemas.microsoft.com/office/drawing/2014/main" id="{43C058C4-4516-4467-9657-28F4BF59F9EA}"/>
                </a:ext>
              </a:extLst>
            </p:cNvPr>
            <p:cNvSpPr/>
            <p:nvPr/>
          </p:nvSpPr>
          <p:spPr>
            <a:xfrm>
              <a:off x="5865863" y="4594470"/>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Storage</a:t>
              </a:r>
            </a:p>
          </p:txBody>
        </p:sp>
        <p:sp>
          <p:nvSpPr>
            <p:cNvPr id="97" name="Rounded Rectangle 42">
              <a:extLst>
                <a:ext uri="{FF2B5EF4-FFF2-40B4-BE49-F238E27FC236}">
                  <a16:creationId xmlns:a16="http://schemas.microsoft.com/office/drawing/2014/main" id="{304AEF8A-D771-42D3-9909-AA88AC82E975}"/>
                </a:ext>
              </a:extLst>
            </p:cNvPr>
            <p:cNvSpPr/>
            <p:nvPr/>
          </p:nvSpPr>
          <p:spPr>
            <a:xfrm>
              <a:off x="5865862" y="4987824"/>
              <a:ext cx="1439677" cy="223479"/>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Networking</a:t>
              </a:r>
            </a:p>
          </p:txBody>
        </p:sp>
      </p:grpSp>
      <p:sp>
        <p:nvSpPr>
          <p:cNvPr id="98" name="TextBox 97">
            <a:extLst>
              <a:ext uri="{FF2B5EF4-FFF2-40B4-BE49-F238E27FC236}">
                <a16:creationId xmlns:a16="http://schemas.microsoft.com/office/drawing/2014/main" id="{0F64BB22-7B3D-4A76-B1C4-FD3DB6057D43}"/>
              </a:ext>
            </a:extLst>
          </p:cNvPr>
          <p:cNvSpPr txBox="1"/>
          <p:nvPr/>
        </p:nvSpPr>
        <p:spPr>
          <a:xfrm>
            <a:off x="1158633" y="1613123"/>
            <a:ext cx="1235531" cy="584775"/>
          </a:xfrm>
          <a:prstGeom prst="rect">
            <a:avLst/>
          </a:prstGeom>
          <a:noFill/>
        </p:spPr>
        <p:txBody>
          <a:bodyPr wrap="none" rtlCol="0">
            <a:spAutoFit/>
          </a:bodyPr>
          <a:lstStyle/>
          <a:p>
            <a:pPr algn="ctr"/>
            <a:r>
              <a:rPr lang="en-GB" sz="1600" b="1" dirty="0"/>
              <a:t>Traditional</a:t>
            </a:r>
          </a:p>
          <a:p>
            <a:pPr algn="ctr"/>
            <a:r>
              <a:rPr lang="en-GB" sz="1600" b="1" dirty="0"/>
              <a:t>on-premises</a:t>
            </a:r>
          </a:p>
        </p:txBody>
      </p:sp>
      <p:sp>
        <p:nvSpPr>
          <p:cNvPr id="99" name="TextBox 98">
            <a:extLst>
              <a:ext uri="{FF2B5EF4-FFF2-40B4-BE49-F238E27FC236}">
                <a16:creationId xmlns:a16="http://schemas.microsoft.com/office/drawing/2014/main" id="{ADDDD654-3951-41E2-BAE1-3E162756B63B}"/>
              </a:ext>
            </a:extLst>
          </p:cNvPr>
          <p:cNvSpPr txBox="1"/>
          <p:nvPr/>
        </p:nvSpPr>
        <p:spPr>
          <a:xfrm>
            <a:off x="3102514" y="1574764"/>
            <a:ext cx="1701300" cy="584775"/>
          </a:xfrm>
          <a:prstGeom prst="rect">
            <a:avLst/>
          </a:prstGeom>
          <a:noFill/>
        </p:spPr>
        <p:txBody>
          <a:bodyPr wrap="none" rtlCol="0">
            <a:spAutoFit/>
          </a:bodyPr>
          <a:lstStyle/>
          <a:p>
            <a:pPr algn="ctr"/>
            <a:r>
              <a:rPr lang="en-GB" sz="1600" b="1" dirty="0"/>
              <a:t>Infrastructure</a:t>
            </a:r>
          </a:p>
          <a:p>
            <a:r>
              <a:rPr lang="en-GB" sz="1600" b="1" dirty="0"/>
              <a:t>as a Service (IaaS</a:t>
            </a:r>
            <a:r>
              <a:rPr lang="en-GB" sz="1600" dirty="0"/>
              <a:t>)</a:t>
            </a:r>
          </a:p>
        </p:txBody>
      </p:sp>
      <p:sp>
        <p:nvSpPr>
          <p:cNvPr id="100" name="TextBox 99">
            <a:extLst>
              <a:ext uri="{FF2B5EF4-FFF2-40B4-BE49-F238E27FC236}">
                <a16:creationId xmlns:a16="http://schemas.microsoft.com/office/drawing/2014/main" id="{CA6B3802-D986-434E-B039-7F7479454200}"/>
              </a:ext>
            </a:extLst>
          </p:cNvPr>
          <p:cNvSpPr txBox="1"/>
          <p:nvPr/>
        </p:nvSpPr>
        <p:spPr>
          <a:xfrm>
            <a:off x="5254931" y="1601658"/>
            <a:ext cx="1751762" cy="584775"/>
          </a:xfrm>
          <a:prstGeom prst="rect">
            <a:avLst/>
          </a:prstGeom>
          <a:noFill/>
        </p:spPr>
        <p:txBody>
          <a:bodyPr wrap="none" rtlCol="0">
            <a:spAutoFit/>
          </a:bodyPr>
          <a:lstStyle/>
          <a:p>
            <a:pPr algn="ctr"/>
            <a:r>
              <a:rPr lang="en-GB" sz="1600" b="1" dirty="0"/>
              <a:t>Platform</a:t>
            </a:r>
          </a:p>
          <a:p>
            <a:pPr algn="ctr"/>
            <a:r>
              <a:rPr lang="en-GB" sz="1600" b="1" dirty="0"/>
              <a:t>as a Service (PaaS</a:t>
            </a:r>
            <a:r>
              <a:rPr lang="en-GB" sz="1600" dirty="0"/>
              <a:t>)</a:t>
            </a:r>
          </a:p>
        </p:txBody>
      </p:sp>
      <p:sp>
        <p:nvSpPr>
          <p:cNvPr id="101" name="TextBox 100">
            <a:extLst>
              <a:ext uri="{FF2B5EF4-FFF2-40B4-BE49-F238E27FC236}">
                <a16:creationId xmlns:a16="http://schemas.microsoft.com/office/drawing/2014/main" id="{3917CD8A-32B1-43F8-BCDF-58A4BB3495CC}"/>
              </a:ext>
            </a:extLst>
          </p:cNvPr>
          <p:cNvSpPr txBox="1"/>
          <p:nvPr/>
        </p:nvSpPr>
        <p:spPr>
          <a:xfrm>
            <a:off x="7456046" y="1579235"/>
            <a:ext cx="1744580" cy="584775"/>
          </a:xfrm>
          <a:prstGeom prst="rect">
            <a:avLst/>
          </a:prstGeom>
          <a:noFill/>
        </p:spPr>
        <p:txBody>
          <a:bodyPr wrap="none" rtlCol="0">
            <a:spAutoFit/>
          </a:bodyPr>
          <a:lstStyle/>
          <a:p>
            <a:pPr algn="ctr"/>
            <a:r>
              <a:rPr lang="en-GB" sz="1600" b="1" dirty="0"/>
              <a:t>Software</a:t>
            </a:r>
          </a:p>
          <a:p>
            <a:r>
              <a:rPr lang="en-GB" sz="1600" b="1" dirty="0"/>
              <a:t>as a Service (SaaS</a:t>
            </a:r>
            <a:r>
              <a:rPr lang="en-GB" sz="1600" dirty="0"/>
              <a:t>)</a:t>
            </a:r>
          </a:p>
        </p:txBody>
      </p:sp>
      <p:sp>
        <p:nvSpPr>
          <p:cNvPr id="102" name="Rounded Rectangle 51">
            <a:extLst>
              <a:ext uri="{FF2B5EF4-FFF2-40B4-BE49-F238E27FC236}">
                <a16:creationId xmlns:a16="http://schemas.microsoft.com/office/drawing/2014/main" id="{43FF477C-C61D-4185-8C65-427910772A5A}"/>
              </a:ext>
            </a:extLst>
          </p:cNvPr>
          <p:cNvSpPr/>
          <p:nvPr/>
        </p:nvSpPr>
        <p:spPr>
          <a:xfrm>
            <a:off x="9328837" y="5237630"/>
            <a:ext cx="2026989" cy="21116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Managed By Client</a:t>
            </a:r>
          </a:p>
        </p:txBody>
      </p:sp>
      <p:sp>
        <p:nvSpPr>
          <p:cNvPr id="103" name="Rounded Rectangle 52">
            <a:extLst>
              <a:ext uri="{FF2B5EF4-FFF2-40B4-BE49-F238E27FC236}">
                <a16:creationId xmlns:a16="http://schemas.microsoft.com/office/drawing/2014/main" id="{A32CC5C4-4C94-47E0-8F81-89B1D101F7BF}"/>
              </a:ext>
            </a:extLst>
          </p:cNvPr>
          <p:cNvSpPr/>
          <p:nvPr/>
        </p:nvSpPr>
        <p:spPr>
          <a:xfrm>
            <a:off x="9389328" y="5604844"/>
            <a:ext cx="2064105" cy="206173"/>
          </a:xfrm>
          <a:prstGeom prst="roundRect">
            <a:avLst/>
          </a:prstGeom>
          <a:solidFill>
            <a:srgbClr val="F9656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solidFill>
                  <a:srgbClr val="FFFFFF"/>
                </a:solidFill>
              </a:rPr>
              <a:t>Managed By Vendor</a:t>
            </a:r>
          </a:p>
        </p:txBody>
      </p:sp>
      <p:sp>
        <p:nvSpPr>
          <p:cNvPr id="104" name="TextBox 103">
            <a:extLst>
              <a:ext uri="{FF2B5EF4-FFF2-40B4-BE49-F238E27FC236}">
                <a16:creationId xmlns:a16="http://schemas.microsoft.com/office/drawing/2014/main" id="{9FCEF699-6966-4D16-9D71-0CFFCA845914}"/>
              </a:ext>
            </a:extLst>
          </p:cNvPr>
          <p:cNvSpPr txBox="1"/>
          <p:nvPr/>
        </p:nvSpPr>
        <p:spPr>
          <a:xfrm>
            <a:off x="3094525" y="2240297"/>
            <a:ext cx="1604735" cy="338554"/>
          </a:xfrm>
          <a:prstGeom prst="rect">
            <a:avLst/>
          </a:prstGeom>
          <a:noFill/>
        </p:spPr>
        <p:txBody>
          <a:bodyPr wrap="none" rtlCol="0">
            <a:spAutoFit/>
          </a:bodyPr>
          <a:lstStyle/>
          <a:p>
            <a:pPr algn="ctr"/>
            <a:r>
              <a:rPr lang="en-GB" sz="1600" b="1" dirty="0">
                <a:solidFill>
                  <a:srgbClr val="548DDA"/>
                </a:solidFill>
              </a:rPr>
              <a:t>Hardware</a:t>
            </a:r>
            <a:r>
              <a:rPr lang="en-GB" sz="1400" b="1" dirty="0">
                <a:solidFill>
                  <a:srgbClr val="548DDA"/>
                </a:solidFill>
              </a:rPr>
              <a:t> to Rent</a:t>
            </a:r>
            <a:endParaRPr lang="en-GB" sz="1400" dirty="0">
              <a:solidFill>
                <a:srgbClr val="548DDA"/>
              </a:solidFill>
            </a:endParaRPr>
          </a:p>
        </p:txBody>
      </p:sp>
      <p:sp>
        <p:nvSpPr>
          <p:cNvPr id="105" name="TextBox 104">
            <a:extLst>
              <a:ext uri="{FF2B5EF4-FFF2-40B4-BE49-F238E27FC236}">
                <a16:creationId xmlns:a16="http://schemas.microsoft.com/office/drawing/2014/main" id="{CA04CADF-55C2-46BA-94D1-E014CAA8D005}"/>
              </a:ext>
            </a:extLst>
          </p:cNvPr>
          <p:cNvSpPr txBox="1"/>
          <p:nvPr/>
        </p:nvSpPr>
        <p:spPr>
          <a:xfrm>
            <a:off x="5391666" y="2222321"/>
            <a:ext cx="1394292" cy="338554"/>
          </a:xfrm>
          <a:prstGeom prst="rect">
            <a:avLst/>
          </a:prstGeom>
          <a:noFill/>
        </p:spPr>
        <p:txBody>
          <a:bodyPr wrap="none" rtlCol="0">
            <a:spAutoFit/>
          </a:bodyPr>
          <a:lstStyle/>
          <a:p>
            <a:pPr algn="ctr"/>
            <a:r>
              <a:rPr lang="en-GB" sz="1600" b="1" dirty="0">
                <a:solidFill>
                  <a:srgbClr val="548DDA"/>
                </a:solidFill>
              </a:rPr>
              <a:t>Servers</a:t>
            </a:r>
            <a:r>
              <a:rPr lang="en-GB" sz="1400" b="1" dirty="0">
                <a:solidFill>
                  <a:srgbClr val="548DDA"/>
                </a:solidFill>
              </a:rPr>
              <a:t> to Rent</a:t>
            </a:r>
            <a:endParaRPr lang="en-GB" sz="1400" dirty="0">
              <a:solidFill>
                <a:srgbClr val="548DDA"/>
              </a:solidFill>
            </a:endParaRPr>
          </a:p>
        </p:txBody>
      </p:sp>
      <p:sp>
        <p:nvSpPr>
          <p:cNvPr id="106" name="TextBox 105">
            <a:extLst>
              <a:ext uri="{FF2B5EF4-FFF2-40B4-BE49-F238E27FC236}">
                <a16:creationId xmlns:a16="http://schemas.microsoft.com/office/drawing/2014/main" id="{722D2222-A24D-4612-A56C-5D74C1265CCD}"/>
              </a:ext>
            </a:extLst>
          </p:cNvPr>
          <p:cNvSpPr txBox="1"/>
          <p:nvPr/>
        </p:nvSpPr>
        <p:spPr>
          <a:xfrm>
            <a:off x="7655868" y="2237709"/>
            <a:ext cx="1277979" cy="338554"/>
          </a:xfrm>
          <a:prstGeom prst="rect">
            <a:avLst/>
          </a:prstGeom>
          <a:noFill/>
        </p:spPr>
        <p:txBody>
          <a:bodyPr wrap="none" rtlCol="0">
            <a:spAutoFit/>
          </a:bodyPr>
          <a:lstStyle/>
          <a:p>
            <a:pPr algn="ctr"/>
            <a:r>
              <a:rPr lang="en-GB" sz="1600" b="1" dirty="0">
                <a:solidFill>
                  <a:srgbClr val="548DDA"/>
                </a:solidFill>
              </a:rPr>
              <a:t>Apps to Rent</a:t>
            </a:r>
            <a:endParaRPr lang="en-GB" sz="1600" dirty="0">
              <a:solidFill>
                <a:srgbClr val="548DDA"/>
              </a:solidFill>
            </a:endParaRPr>
          </a:p>
        </p:txBody>
      </p:sp>
    </p:spTree>
    <p:extLst>
      <p:ext uri="{BB962C8B-B14F-4D97-AF65-F5344CB8AC3E}">
        <p14:creationId xmlns:p14="http://schemas.microsoft.com/office/powerpoint/2010/main" val="291394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P spid="101" grpId="0"/>
      <p:bldP spid="102" grpId="0" animBg="1"/>
      <p:bldP spid="103" grpId="0" animBg="1"/>
      <p:bldP spid="104" grpId="0"/>
      <p:bldP spid="105" grpId="0"/>
      <p:bldP spid="10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Any Questions</a:t>
            </a:r>
          </a:p>
        </p:txBody>
      </p:sp>
      <p:sp>
        <p:nvSpPr>
          <p:cNvPr id="3" name="Content Placeholder 2"/>
          <p:cNvSpPr>
            <a:spLocks noGrp="1"/>
          </p:cNvSpPr>
          <p:nvPr>
            <p:ph idx="1"/>
          </p:nvPr>
        </p:nvSpPr>
        <p:spPr>
          <a:xfrm>
            <a:off x="665409" y="1435944"/>
            <a:ext cx="8572137" cy="3572011"/>
          </a:xfrm>
        </p:spPr>
        <p:txBody>
          <a:bodyPr>
            <a:normAutofit fontScale="92500" lnSpcReduction="10000"/>
          </a:bodyPr>
          <a:lstStyle/>
          <a:p>
            <a:r>
              <a:rPr lang="en-GB" dirty="0"/>
              <a:t>Conclusion</a:t>
            </a:r>
          </a:p>
          <a:p>
            <a:r>
              <a:rPr lang="en-GB" dirty="0"/>
              <a:t>Hopefully you now have a better </a:t>
            </a:r>
            <a:br>
              <a:rPr lang="en-GB" dirty="0"/>
            </a:br>
            <a:r>
              <a:rPr lang="en-GB" dirty="0"/>
              <a:t>understanding of what </a:t>
            </a:r>
          </a:p>
          <a:p>
            <a:r>
              <a:rPr lang="en-GB" dirty="0"/>
              <a:t>Microsoft Azure can offer you</a:t>
            </a:r>
          </a:p>
          <a:p>
            <a:endParaRPr lang="en-GB" sz="1587" dirty="0"/>
          </a:p>
          <a:p>
            <a:r>
              <a:rPr lang="en-US" dirty="0"/>
              <a:t>Free e-book from gethynellis.com</a:t>
            </a:r>
          </a:p>
          <a:p>
            <a:r>
              <a:rPr lang="en-US" dirty="0"/>
              <a:t>david@clunyweb.co.uk</a:t>
            </a:r>
          </a:p>
          <a:p>
            <a:r>
              <a:rPr lang="en-US" dirty="0"/>
              <a:t>@</a:t>
            </a:r>
            <a:r>
              <a:rPr lang="en-US" dirty="0" err="1"/>
              <a:t>postledm</a:t>
            </a:r>
            <a:endParaRPr lang="en-US" dirty="0"/>
          </a:p>
          <a:p>
            <a:r>
              <a:rPr lang="en-GB" dirty="0"/>
              <a:t>https://www.linkedin.com/in/davidpostlethwaite</a:t>
            </a:r>
          </a:p>
          <a:p>
            <a:r>
              <a:rPr lang="en-GB" dirty="0"/>
              <a:t>www.youtube.com/c/DavidPostlethwaiteSQL</a:t>
            </a:r>
            <a:endParaRPr lang="en-US" dirty="0"/>
          </a:p>
          <a:p>
            <a:endParaRPr lang="en-US" sz="1587" dirty="0"/>
          </a:p>
          <a:p>
            <a:endParaRPr lang="en-GB" dirty="0"/>
          </a:p>
        </p:txBody>
      </p:sp>
      <p:pic>
        <p:nvPicPr>
          <p:cNvPr id="5" name="Picture 4">
            <a:extLst>
              <a:ext uri="{FF2B5EF4-FFF2-40B4-BE49-F238E27FC236}">
                <a16:creationId xmlns:a16="http://schemas.microsoft.com/office/drawing/2014/main" id="{CD4E8F3B-F3EA-44B3-9247-CBFC901E19D9}"/>
              </a:ext>
            </a:extLst>
          </p:cNvPr>
          <p:cNvPicPr>
            <a:picLocks noChangeAspect="1"/>
          </p:cNvPicPr>
          <p:nvPr/>
        </p:nvPicPr>
        <p:blipFill>
          <a:blip r:embed="rId3"/>
          <a:stretch>
            <a:fillRect/>
          </a:stretch>
        </p:blipFill>
        <p:spPr>
          <a:xfrm>
            <a:off x="9091317" y="2708920"/>
            <a:ext cx="2448272" cy="3229405"/>
          </a:xfrm>
          <a:prstGeom prst="rect">
            <a:avLst/>
          </a:prstGeom>
        </p:spPr>
      </p:pic>
      <p:pic>
        <p:nvPicPr>
          <p:cNvPr id="6" name="Picture 2" descr="Boss Doesn't Understand A Word Of It  - Dilbert by Scott Adams">
            <a:extLst>
              <a:ext uri="{FF2B5EF4-FFF2-40B4-BE49-F238E27FC236}">
                <a16:creationId xmlns:a16="http://schemas.microsoft.com/office/drawing/2014/main" id="{1DEBED6D-62EE-4152-87BF-62A42335B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080" y="526255"/>
            <a:ext cx="5730320" cy="178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903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Thank You</a:t>
            </a:r>
          </a:p>
        </p:txBody>
      </p:sp>
    </p:spTree>
    <p:extLst>
      <p:ext uri="{BB962C8B-B14F-4D97-AF65-F5344CB8AC3E}">
        <p14:creationId xmlns:p14="http://schemas.microsoft.com/office/powerpoint/2010/main" val="871241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Microsoft Azure Data Centres</a:t>
            </a:r>
          </a:p>
        </p:txBody>
      </p:sp>
      <p:pic>
        <p:nvPicPr>
          <p:cNvPr id="4" name="Picture 3">
            <a:extLst>
              <a:ext uri="{FF2B5EF4-FFF2-40B4-BE49-F238E27FC236}">
                <a16:creationId xmlns:a16="http://schemas.microsoft.com/office/drawing/2014/main" id="{E532B610-6A79-44C6-94DD-8B04CA728DC7}"/>
              </a:ext>
            </a:extLst>
          </p:cNvPr>
          <p:cNvPicPr>
            <a:picLocks noChangeAspect="1"/>
          </p:cNvPicPr>
          <p:nvPr/>
        </p:nvPicPr>
        <p:blipFill>
          <a:blip r:embed="rId3"/>
          <a:stretch>
            <a:fillRect/>
          </a:stretch>
        </p:blipFill>
        <p:spPr>
          <a:xfrm>
            <a:off x="767408" y="1196752"/>
            <a:ext cx="8470812" cy="4990154"/>
          </a:xfrm>
          <a:prstGeom prst="rect">
            <a:avLst/>
          </a:prstGeom>
        </p:spPr>
      </p:pic>
    </p:spTree>
    <p:extLst>
      <p:ext uri="{BB962C8B-B14F-4D97-AF65-F5344CB8AC3E}">
        <p14:creationId xmlns:p14="http://schemas.microsoft.com/office/powerpoint/2010/main" val="149281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ADA2-6F0B-45D2-A86B-4CC9863F1AA6}"/>
              </a:ext>
            </a:extLst>
          </p:cNvPr>
          <p:cNvSpPr>
            <a:spLocks noGrp="1"/>
          </p:cNvSpPr>
          <p:nvPr>
            <p:ph type="title"/>
          </p:nvPr>
        </p:nvSpPr>
        <p:spPr/>
        <p:txBody>
          <a:bodyPr/>
          <a:lstStyle/>
          <a:p>
            <a:r>
              <a:rPr lang="en-GB" dirty="0"/>
              <a:t>Azure European Data Centres</a:t>
            </a:r>
          </a:p>
        </p:txBody>
      </p:sp>
      <p:pic>
        <p:nvPicPr>
          <p:cNvPr id="4" name="Picture 3">
            <a:extLst>
              <a:ext uri="{FF2B5EF4-FFF2-40B4-BE49-F238E27FC236}">
                <a16:creationId xmlns:a16="http://schemas.microsoft.com/office/drawing/2014/main" id="{3C5ACF76-2AF0-4425-8A8C-9DEFD3073A65}"/>
              </a:ext>
            </a:extLst>
          </p:cNvPr>
          <p:cNvPicPr>
            <a:picLocks noChangeAspect="1"/>
          </p:cNvPicPr>
          <p:nvPr/>
        </p:nvPicPr>
        <p:blipFill>
          <a:blip r:embed="rId3"/>
          <a:stretch>
            <a:fillRect/>
          </a:stretch>
        </p:blipFill>
        <p:spPr>
          <a:xfrm>
            <a:off x="767408" y="1417638"/>
            <a:ext cx="6087079" cy="3955578"/>
          </a:xfrm>
          <a:prstGeom prst="rect">
            <a:avLst/>
          </a:prstGeom>
        </p:spPr>
      </p:pic>
    </p:spTree>
    <p:extLst>
      <p:ext uri="{BB962C8B-B14F-4D97-AF65-F5344CB8AC3E}">
        <p14:creationId xmlns:p14="http://schemas.microsoft.com/office/powerpoint/2010/main" val="4011184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469" y="332423"/>
            <a:ext cx="6702177" cy="571476"/>
          </a:xfrm>
        </p:spPr>
        <p:txBody>
          <a:bodyPr>
            <a:normAutofit fontScale="90000"/>
          </a:bodyPr>
          <a:lstStyle/>
          <a:p>
            <a:r>
              <a:rPr lang="de-AT" dirty="0"/>
              <a:t>Services in Microsoft Azure</a:t>
            </a:r>
          </a:p>
        </p:txBody>
      </p:sp>
      <p:pic>
        <p:nvPicPr>
          <p:cNvPr id="4" name="Inhaltsplatzhalter 3"/>
          <p:cNvPicPr>
            <a:picLocks noGrp="1" noChangeAspect="1"/>
          </p:cNvPicPr>
          <p:nvPr>
            <p:ph idx="1"/>
          </p:nvPr>
        </p:nvPicPr>
        <p:blipFill>
          <a:blip r:embed="rId3"/>
          <a:stretch>
            <a:fillRect/>
          </a:stretch>
        </p:blipFill>
        <p:spPr>
          <a:xfrm>
            <a:off x="889204" y="1082304"/>
            <a:ext cx="10354683" cy="4866976"/>
          </a:xfrm>
          <a:prstGeom prst="rect">
            <a:avLst/>
          </a:prstGeom>
        </p:spPr>
      </p:pic>
      <p:sp>
        <p:nvSpPr>
          <p:cNvPr id="3" name="Rectangle 2">
            <a:extLst>
              <a:ext uri="{FF2B5EF4-FFF2-40B4-BE49-F238E27FC236}">
                <a16:creationId xmlns:a16="http://schemas.microsoft.com/office/drawing/2014/main" id="{5468C082-216D-4276-9B09-0B714E0AAD4E}"/>
              </a:ext>
            </a:extLst>
          </p:cNvPr>
          <p:cNvSpPr/>
          <p:nvPr/>
        </p:nvSpPr>
        <p:spPr>
          <a:xfrm>
            <a:off x="7449071" y="4375055"/>
            <a:ext cx="575614" cy="293157"/>
          </a:xfrm>
          <a:prstGeom prst="rect">
            <a:avLst/>
          </a:prstGeom>
        </p:spPr>
        <p:txBody>
          <a:bodyPr lIns="0" tIns="0" rIns="0" bIns="0" rtlCol="0" anchor="ctr">
            <a:spAutoFit/>
          </a:bodyPr>
          <a:lstStyle/>
          <a:p>
            <a:pPr algn="l"/>
            <a:endParaRPr lang="en-GB" sz="1905" dirty="0">
              <a:solidFill>
                <a:schemeClr val="accent1"/>
              </a:solidFill>
            </a:endParaRPr>
          </a:p>
        </p:txBody>
      </p:sp>
      <p:sp>
        <p:nvSpPr>
          <p:cNvPr id="6" name="Rectangle 5">
            <a:extLst>
              <a:ext uri="{FF2B5EF4-FFF2-40B4-BE49-F238E27FC236}">
                <a16:creationId xmlns:a16="http://schemas.microsoft.com/office/drawing/2014/main" id="{06227596-B59C-4A38-B299-2C6191F175E5}"/>
              </a:ext>
            </a:extLst>
          </p:cNvPr>
          <p:cNvSpPr/>
          <p:nvPr/>
        </p:nvSpPr>
        <p:spPr>
          <a:xfrm>
            <a:off x="7997310" y="4382572"/>
            <a:ext cx="808216" cy="709368"/>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
        <p:nvSpPr>
          <p:cNvPr id="7" name="Rectangle 6">
            <a:extLst>
              <a:ext uri="{FF2B5EF4-FFF2-40B4-BE49-F238E27FC236}">
                <a16:creationId xmlns:a16="http://schemas.microsoft.com/office/drawing/2014/main" id="{34967140-58CC-46B2-98CE-C634D4DC64A4}"/>
              </a:ext>
            </a:extLst>
          </p:cNvPr>
          <p:cNvSpPr/>
          <p:nvPr/>
        </p:nvSpPr>
        <p:spPr>
          <a:xfrm>
            <a:off x="7216468" y="4382572"/>
            <a:ext cx="780841" cy="709368"/>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
        <p:nvSpPr>
          <p:cNvPr id="8" name="Rectangle 7">
            <a:extLst>
              <a:ext uri="{FF2B5EF4-FFF2-40B4-BE49-F238E27FC236}">
                <a16:creationId xmlns:a16="http://schemas.microsoft.com/office/drawing/2014/main" id="{179B51AF-1371-442D-8E6A-92195D02A5AA}"/>
              </a:ext>
            </a:extLst>
          </p:cNvPr>
          <p:cNvSpPr/>
          <p:nvPr/>
        </p:nvSpPr>
        <p:spPr>
          <a:xfrm>
            <a:off x="6435627" y="4375054"/>
            <a:ext cx="780840" cy="709367"/>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
        <p:nvSpPr>
          <p:cNvPr id="9" name="Rectangle 8">
            <a:extLst>
              <a:ext uri="{FF2B5EF4-FFF2-40B4-BE49-F238E27FC236}">
                <a16:creationId xmlns:a16="http://schemas.microsoft.com/office/drawing/2014/main" id="{676CE157-FAB5-4D4E-886C-EDE849AD12E3}"/>
              </a:ext>
            </a:extLst>
          </p:cNvPr>
          <p:cNvSpPr/>
          <p:nvPr/>
        </p:nvSpPr>
        <p:spPr>
          <a:xfrm>
            <a:off x="4133276" y="3625137"/>
            <a:ext cx="2250756" cy="709368"/>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
        <p:nvSpPr>
          <p:cNvPr id="10" name="Rectangle 9">
            <a:extLst>
              <a:ext uri="{FF2B5EF4-FFF2-40B4-BE49-F238E27FC236}">
                <a16:creationId xmlns:a16="http://schemas.microsoft.com/office/drawing/2014/main" id="{26E9D39A-E078-46BC-8234-DF814CC74798}"/>
              </a:ext>
            </a:extLst>
          </p:cNvPr>
          <p:cNvSpPr/>
          <p:nvPr/>
        </p:nvSpPr>
        <p:spPr>
          <a:xfrm>
            <a:off x="1716457" y="4382572"/>
            <a:ext cx="2404100" cy="709368"/>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
        <p:nvSpPr>
          <p:cNvPr id="11" name="Rectangle 10">
            <a:extLst>
              <a:ext uri="{FF2B5EF4-FFF2-40B4-BE49-F238E27FC236}">
                <a16:creationId xmlns:a16="http://schemas.microsoft.com/office/drawing/2014/main" id="{BD6955CF-9838-4CE6-8623-18DA2CC876F1}"/>
              </a:ext>
            </a:extLst>
          </p:cNvPr>
          <p:cNvSpPr/>
          <p:nvPr/>
        </p:nvSpPr>
        <p:spPr>
          <a:xfrm>
            <a:off x="8774108" y="3633427"/>
            <a:ext cx="808215" cy="701078"/>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
        <p:nvSpPr>
          <p:cNvPr id="12" name="Rectangle 11">
            <a:extLst>
              <a:ext uri="{FF2B5EF4-FFF2-40B4-BE49-F238E27FC236}">
                <a16:creationId xmlns:a16="http://schemas.microsoft.com/office/drawing/2014/main" id="{C98E8AD2-9DA1-44E8-B766-0C4E7BA5BAE1}"/>
              </a:ext>
            </a:extLst>
          </p:cNvPr>
          <p:cNvSpPr/>
          <p:nvPr/>
        </p:nvSpPr>
        <p:spPr>
          <a:xfrm>
            <a:off x="10344472" y="2806715"/>
            <a:ext cx="720080" cy="760373"/>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
        <p:nvSpPr>
          <p:cNvPr id="13" name="Rectangle 12">
            <a:extLst>
              <a:ext uri="{FF2B5EF4-FFF2-40B4-BE49-F238E27FC236}">
                <a16:creationId xmlns:a16="http://schemas.microsoft.com/office/drawing/2014/main" id="{38966BAB-E824-4A80-B9C3-E364548A7201}"/>
              </a:ext>
            </a:extLst>
          </p:cNvPr>
          <p:cNvSpPr/>
          <p:nvPr/>
        </p:nvSpPr>
        <p:spPr>
          <a:xfrm>
            <a:off x="4120557" y="2857720"/>
            <a:ext cx="720080" cy="709368"/>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
        <p:nvSpPr>
          <p:cNvPr id="14" name="Rectangle 13">
            <a:extLst>
              <a:ext uri="{FF2B5EF4-FFF2-40B4-BE49-F238E27FC236}">
                <a16:creationId xmlns:a16="http://schemas.microsoft.com/office/drawing/2014/main" id="{77C6E855-FFE4-4450-9E48-E44F980E82FC}"/>
              </a:ext>
            </a:extLst>
          </p:cNvPr>
          <p:cNvSpPr/>
          <p:nvPr/>
        </p:nvSpPr>
        <p:spPr>
          <a:xfrm>
            <a:off x="9588684" y="3633427"/>
            <a:ext cx="1475867" cy="701078"/>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
        <p:nvSpPr>
          <p:cNvPr id="15" name="Rectangle 14">
            <a:extLst>
              <a:ext uri="{FF2B5EF4-FFF2-40B4-BE49-F238E27FC236}">
                <a16:creationId xmlns:a16="http://schemas.microsoft.com/office/drawing/2014/main" id="{78C06FCF-70F6-4864-91A7-46707DD760CE}"/>
              </a:ext>
            </a:extLst>
          </p:cNvPr>
          <p:cNvSpPr/>
          <p:nvPr/>
        </p:nvSpPr>
        <p:spPr>
          <a:xfrm>
            <a:off x="4915836" y="2049821"/>
            <a:ext cx="720080" cy="756894"/>
          </a:xfrm>
          <a:prstGeom prst="rect">
            <a:avLst/>
          </a:prstGeom>
          <a:noFill/>
          <a:ln w="50800">
            <a:solidFill>
              <a:srgbClr val="FF0000"/>
            </a:solidFill>
          </a:ln>
        </p:spPr>
        <p:txBody>
          <a:bodyPr wrap="square" lIns="0" tIns="0" rIns="0" bIns="0" rtlCol="0" anchor="ctr">
            <a:spAutoFit/>
          </a:bodyPr>
          <a:lstStyle/>
          <a:p>
            <a:pPr algn="l"/>
            <a:endParaRPr lang="en-GB" sz="1905" dirty="0">
              <a:solidFill>
                <a:schemeClr val="accent1"/>
              </a:solidFill>
            </a:endParaRPr>
          </a:p>
        </p:txBody>
      </p:sp>
    </p:spTree>
    <p:extLst>
      <p:ext uri="{BB962C8B-B14F-4D97-AF65-F5344CB8AC3E}">
        <p14:creationId xmlns:p14="http://schemas.microsoft.com/office/powerpoint/2010/main" val="95369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theme/theme1.xml><?xml version="1.0" encoding="utf-8"?>
<a:theme xmlns:a="http://schemas.openxmlformats.org/drawingml/2006/main" name="Motyw1">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tyw1" id="{78C563CD-E72D-43CA-AC96-6ED81390447C}" vid="{1DFF84F5-054D-4DE0-AE70-1B957724EF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1C96A798680742B33A0ADD32F14451" ma:contentTypeVersion="8" ma:contentTypeDescription="Create a new document." ma:contentTypeScope="" ma:versionID="fd99cba440b4434c804831024b4190c5">
  <xsd:schema xmlns:xsd="http://www.w3.org/2001/XMLSchema" xmlns:xs="http://www.w3.org/2001/XMLSchema" xmlns:p="http://schemas.microsoft.com/office/2006/metadata/properties" xmlns:ns2="1e38a84a-0a9d-4fd2-8f3e-b3572424a079" xmlns:ns3="1f0a140a-8aea-4c2f-8328-a34ab5a9c708" targetNamespace="http://schemas.microsoft.com/office/2006/metadata/properties" ma:root="true" ma:fieldsID="5854e30a67b484665d9f319270189fcd" ns2:_="" ns3:_="">
    <xsd:import namespace="1e38a84a-0a9d-4fd2-8f3e-b3572424a079"/>
    <xsd:import namespace="1f0a140a-8aea-4c2f-8328-a34ab5a9c7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8a84a-0a9d-4fd2-8f3e-b3572424a0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0a140a-8aea-4c2f-8328-a34ab5a9c70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68F47E-7F54-485F-9C14-85FF0E900FA2}"/>
</file>

<file path=customXml/itemProps2.xml><?xml version="1.0" encoding="utf-8"?>
<ds:datastoreItem xmlns:ds="http://schemas.openxmlformats.org/officeDocument/2006/customXml" ds:itemID="{2555597A-D2B3-4DA7-8B48-2D399E69AD5E}"/>
</file>

<file path=customXml/itemProps3.xml><?xml version="1.0" encoding="utf-8"?>
<ds:datastoreItem xmlns:ds="http://schemas.openxmlformats.org/officeDocument/2006/customXml" ds:itemID="{FAE1C4D3-17C8-4129-9D53-744DB5E21800}"/>
</file>

<file path=docProps/app.xml><?xml version="1.0" encoding="utf-8"?>
<Properties xmlns="http://schemas.openxmlformats.org/officeDocument/2006/extended-properties" xmlns:vt="http://schemas.openxmlformats.org/officeDocument/2006/docPropsVTypes">
  <Template>Prezentacja10</Template>
  <TotalTime>4213</TotalTime>
  <Words>8627</Words>
  <Application>Microsoft Office PowerPoint</Application>
  <PresentationFormat>Widescreen</PresentationFormat>
  <Paragraphs>1195</Paragraphs>
  <Slides>61</Slides>
  <Notes>56</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Consolas</vt:lpstr>
      <vt:lpstr>Courier New</vt:lpstr>
      <vt:lpstr>Wingdings</vt:lpstr>
      <vt:lpstr>Motyw1</vt:lpstr>
      <vt:lpstr>Putting you Head in the Cloud Microsoft Azure for the DBA</vt:lpstr>
      <vt:lpstr>PowerPoint Presentation</vt:lpstr>
      <vt:lpstr>David Postlethwaite</vt:lpstr>
      <vt:lpstr>Resources</vt:lpstr>
      <vt:lpstr>Agenda</vt:lpstr>
      <vt:lpstr>PowerPoint Presentation</vt:lpstr>
      <vt:lpstr>Microsoft Azure Data Centres</vt:lpstr>
      <vt:lpstr>Azure European Data Centres</vt:lpstr>
      <vt:lpstr>Services in Microsoft Azure</vt:lpstr>
      <vt:lpstr>Demo Microsoft Azure</vt:lpstr>
      <vt:lpstr>Windows Azure Portal</vt:lpstr>
      <vt:lpstr>Azure SQL Database</vt:lpstr>
      <vt:lpstr>Create an Azure SQL Database</vt:lpstr>
      <vt:lpstr>Create Azure Database</vt:lpstr>
      <vt:lpstr>Create Azure Database - Tier</vt:lpstr>
      <vt:lpstr>Allowing Access to Azure DB </vt:lpstr>
      <vt:lpstr>Azure Connection Strings</vt:lpstr>
      <vt:lpstr>Using SSMS</vt:lpstr>
      <vt:lpstr>Server Roles</vt:lpstr>
      <vt:lpstr>Logins and Users</vt:lpstr>
      <vt:lpstr>Azure Active Directory</vt:lpstr>
      <vt:lpstr>Limitations of Azure SQL Database </vt:lpstr>
      <vt:lpstr>Azure Database Service Tiers</vt:lpstr>
      <vt:lpstr>Service Tiers and Performance Levels</vt:lpstr>
      <vt:lpstr>New vCore Service Tiers</vt:lpstr>
      <vt:lpstr>Backups and High Availability</vt:lpstr>
      <vt:lpstr>Geo-Replication</vt:lpstr>
      <vt:lpstr>SQL Database Restore</vt:lpstr>
      <vt:lpstr>Security and Monitoring in Azure</vt:lpstr>
      <vt:lpstr>SQL Azure Firewall Security</vt:lpstr>
      <vt:lpstr>SQL Azure Security</vt:lpstr>
      <vt:lpstr>Transparent Data Encryption (TDE)</vt:lpstr>
      <vt:lpstr>Auditing &amp; Threat Detection</vt:lpstr>
      <vt:lpstr>Vulnerability Assessment (preview)</vt:lpstr>
      <vt:lpstr>Alert Rules</vt:lpstr>
      <vt:lpstr>SQL Database Monitor</vt:lpstr>
      <vt:lpstr>Resource Health </vt:lpstr>
      <vt:lpstr>Performance Overview</vt:lpstr>
      <vt:lpstr>Query Performance Insight</vt:lpstr>
      <vt:lpstr>Automatic Tuning</vt:lpstr>
      <vt:lpstr> SQL Agent</vt:lpstr>
      <vt:lpstr>Linked Servers</vt:lpstr>
      <vt:lpstr>Azure Automation</vt:lpstr>
      <vt:lpstr>App Service Web Jobs</vt:lpstr>
      <vt:lpstr>Azure Scheduler Job Collection</vt:lpstr>
      <vt:lpstr>Elastic Pools</vt:lpstr>
      <vt:lpstr>Elastic Pools</vt:lpstr>
      <vt:lpstr>Azure Elastic Jobs</vt:lpstr>
      <vt:lpstr>Azure Elastic Queries</vt:lpstr>
      <vt:lpstr>Creating DACPAC and BACPAC</vt:lpstr>
      <vt:lpstr>DACPAC and BACPAC</vt:lpstr>
      <vt:lpstr>Stretch Tables</vt:lpstr>
      <vt:lpstr>Azure Data Sync 2.0</vt:lpstr>
      <vt:lpstr>Azure SQL Database Managed Instance</vt:lpstr>
      <vt:lpstr>Azure Virtual Machine</vt:lpstr>
      <vt:lpstr>Azure Data Warehouse</vt:lpstr>
      <vt:lpstr>Azure Data Lake</vt:lpstr>
      <vt:lpstr>Do You need a DBA with SQL Azure</vt:lpstr>
      <vt:lpstr>Grammar </vt:lpstr>
      <vt:lpstr>Any Questions</vt:lpstr>
      <vt:lpstr>Thank You</vt:lpstr>
    </vt:vector>
  </TitlesOfParts>
  <Company>PLSSUG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 Postlethwaite</dc:creator>
  <cp:lastModifiedBy>David Postlethwaite</cp:lastModifiedBy>
  <cp:revision>225</cp:revision>
  <dcterms:created xsi:type="dcterms:W3CDTF">2011-11-24T02:19:03Z</dcterms:created>
  <dcterms:modified xsi:type="dcterms:W3CDTF">2018-05-16T12:18:09Z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0x010100F11C96A798680742B33A0ADD32F14451</vt:lpwstr>
  </property>
</Properties>
</file>